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  <p:sldMasterId id="2147483689" r:id="rId2"/>
  </p:sldMasterIdLst>
  <p:notesMasterIdLst>
    <p:notesMasterId r:id="rId53"/>
  </p:notesMasterIdLst>
  <p:handoutMasterIdLst>
    <p:handoutMasterId r:id="rId54"/>
  </p:handoutMasterIdLst>
  <p:sldIdLst>
    <p:sldId id="341" r:id="rId3"/>
    <p:sldId id="343" r:id="rId4"/>
    <p:sldId id="299" r:id="rId5"/>
    <p:sldId id="298" r:id="rId6"/>
    <p:sldId id="315" r:id="rId7"/>
    <p:sldId id="296" r:id="rId8"/>
    <p:sldId id="270" r:id="rId9"/>
    <p:sldId id="259" r:id="rId10"/>
    <p:sldId id="301" r:id="rId11"/>
    <p:sldId id="310" r:id="rId12"/>
    <p:sldId id="271" r:id="rId13"/>
    <p:sldId id="273" r:id="rId14"/>
    <p:sldId id="279" r:id="rId15"/>
    <p:sldId id="316" r:id="rId16"/>
    <p:sldId id="277" r:id="rId17"/>
    <p:sldId id="309" r:id="rId18"/>
    <p:sldId id="317" r:id="rId19"/>
    <p:sldId id="282" r:id="rId20"/>
    <p:sldId id="311" r:id="rId21"/>
    <p:sldId id="318" r:id="rId22"/>
    <p:sldId id="319" r:id="rId23"/>
    <p:sldId id="283" r:id="rId24"/>
    <p:sldId id="312" r:id="rId25"/>
    <p:sldId id="320" r:id="rId26"/>
    <p:sldId id="321" r:id="rId27"/>
    <p:sldId id="288" r:id="rId28"/>
    <p:sldId id="313" r:id="rId29"/>
    <p:sldId id="322" r:id="rId30"/>
    <p:sldId id="323" r:id="rId31"/>
    <p:sldId id="290" r:id="rId32"/>
    <p:sldId id="314" r:id="rId33"/>
    <p:sldId id="324" r:id="rId34"/>
    <p:sldId id="325" r:id="rId35"/>
    <p:sldId id="293" r:id="rId36"/>
    <p:sldId id="266" r:id="rId37"/>
    <p:sldId id="345" r:id="rId38"/>
    <p:sldId id="327" r:id="rId39"/>
    <p:sldId id="328" r:id="rId40"/>
    <p:sldId id="329" r:id="rId41"/>
    <p:sldId id="344" r:id="rId42"/>
    <p:sldId id="294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0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1" autoAdjust="0"/>
    <p:restoredTop sz="93778" autoAdjust="0"/>
  </p:normalViewPr>
  <p:slideViewPr>
    <p:cSldViewPr snapToGrid="0">
      <p:cViewPr varScale="1">
        <p:scale>
          <a:sx n="109" d="100"/>
          <a:sy n="109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724794-8684-4D56-B73E-8D27AB6650F3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8B4959-ED8E-42C7-937E-7A65D2A081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6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CEC5D2-56F8-4F4B-A979-F85D3E9CB387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BF61FF-5922-402E-9F3A-9C49AAE5C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4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79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85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Removed this question, since the participants won’t be discussing it in a break-out room: BUT I WILL SAY THIS OUT LOUD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How might your type preferences influence the way you deal with a provocation (regardless whether it is a disruption or an opportunity)?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03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Warn them…this might look messy but let us talk you through it…We wanted to include more details in case you</a:t>
            </a:r>
            <a:r>
              <a:rPr lang="en-US" baseline="0" dirty="0"/>
              <a:t> want them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30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90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Removed this question, since the participants won’t be discussing it in a break-out room: BUT I WILL SAY THIS OUT LOUD</a:t>
            </a:r>
          </a:p>
          <a:p>
            <a:r>
              <a:rPr lang="en-US" sz="1200" b="1" dirty="0"/>
              <a:t>How might your type preferences influence the way you deal how you reflect on the past and extract the lessons you have learned from experience?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20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40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57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Removed this question, since the participants won’t be discussing it in a break-out room: BUT I WILL SAY THIS OUT LOUD</a:t>
            </a:r>
          </a:p>
          <a:p>
            <a:r>
              <a:rPr lang="en-US" sz="1200" b="1" dirty="0"/>
              <a:t>How might your type preferences influence the way you take inventory of your current strengths, weaknesses, resources?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2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 edited “soft peddle” to “soft-pedal” --- the origin of the term is musical (the soft pedal on a piano, used to muffle sound).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77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87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Introductions of Greg and Christy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DA315B-0F07-4485-8512-A2670F3ACD22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46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12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03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break-out room is going to brainstorm some thoughts on this topic, </a:t>
            </a:r>
            <a:r>
              <a:rPr lang="en-US" b="1" dirty="0"/>
              <a:t>this slide should probably be moved to the end of the presentation</a:t>
            </a:r>
            <a:r>
              <a:rPr lang="en-US" dirty="0"/>
              <a:t>, after the groups report out.</a:t>
            </a:r>
          </a:p>
          <a:p>
            <a:r>
              <a:rPr lang="en-US" dirty="0"/>
              <a:t>Or I will just quickly skip by 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did the other slides get 17 point font?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7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35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parenthetical concepts should be expressed VERBALLY, not listed on the slide.  Plan to mention these bold-text concepts in your remarks: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0" dirty="0"/>
              <a:t>What convinces us that change is needed? </a:t>
            </a:r>
            <a:r>
              <a:rPr lang="en-US" sz="1200" b="1" dirty="0"/>
              <a:t>(the Case for change)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0" dirty="0"/>
              <a:t>What do we need to know or do? </a:t>
            </a:r>
            <a:r>
              <a:rPr lang="en-US" sz="1200" b="1" dirty="0"/>
              <a:t>(Training/Development)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80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490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a break-out room is going to brainstorm some thoughts on this topic, </a:t>
            </a:r>
            <a:r>
              <a:rPr lang="en-US" b="1" dirty="0"/>
              <a:t>this slide should probably be moved to the end of the presentation</a:t>
            </a:r>
            <a:r>
              <a:rPr lang="en-US" dirty="0"/>
              <a:t>, after the groups report out.</a:t>
            </a:r>
          </a:p>
          <a:p>
            <a:r>
              <a:rPr lang="en-US" dirty="0"/>
              <a:t>Or</a:t>
            </a:r>
            <a:r>
              <a:rPr lang="en-US" baseline="0" dirty="0"/>
              <a:t> quickly skip by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11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46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parenthetical concepts should be expressed VERBALLY, not listed on the slide.  Consider putting those in your notes, to make the slide less cluttered.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285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4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important topic of this century.  DON’T give examples here!  Advance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039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a break-out room is going to brainstorm some thoughts on this topic, </a:t>
            </a:r>
            <a:r>
              <a:rPr lang="en-US" b="1" dirty="0"/>
              <a:t>this slide should probably be moved to the end of the presentation</a:t>
            </a:r>
            <a:r>
              <a:rPr lang="en-US" dirty="0"/>
              <a:t>, after the groups report out.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793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08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parenthetical concepts should be expressed VERBALLY, not listed on the slide.  Plan to mention this bold-text concept in your remarks: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Has Change become your new normal? </a:t>
            </a:r>
            <a:r>
              <a:rPr lang="en-US" sz="1200" b="1" dirty="0"/>
              <a:t>(It’s a journey not a destination)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610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17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a break-out room is going to brainstorm some thoughts on this topic, </a:t>
            </a:r>
            <a:r>
              <a:rPr lang="en-US" b="1" dirty="0"/>
              <a:t>this slide should probably be moved to the end of the presentation</a:t>
            </a:r>
            <a:r>
              <a:rPr lang="en-US" dirty="0"/>
              <a:t>, after the groups report 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did the other slides get 17 point font?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12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we there yet?  Not quite!  We need YOUR perspectives about type preferences and change, so we’re going to invite you to a small-group discussion on one of the 7 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427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Christy will explain the small-group discussion guidelines here, and post the note-taking documents in the Zoom chat.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269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DA315B-0F07-4485-8512-A2670F3ACD22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953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DA315B-0F07-4485-8512-A2670F3ACD22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701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DA315B-0F07-4485-8512-A2670F3ACD22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5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COVID epidemic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Brexit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Social Justice Movements (Black Lives Matter &amp; Me Too, for example)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Climate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Technological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Invasion of Ukraine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Ubiquity of Social Media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Zoom and other platforms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Electric Vehicles, Self-Driving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Working from Home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People Quitting/Changing Jobs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326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DA315B-0F07-4485-8512-A2670F3ACD22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231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296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7030A0"/>
                </a:solidFill>
              </a:rPr>
              <a:t>Christy will post the Survey Monkey link in the Zoom chat at this point in the session:  </a:t>
            </a:r>
            <a:r>
              <a:rPr lang="en-US" altLang="en-US" b="1" dirty="0">
                <a:solidFill>
                  <a:srgbClr val="7030A0"/>
                </a:solidFill>
              </a:rPr>
              <a:t>https://www.surveymonkey.com/r/RH25NSY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DA315B-0F07-4485-8512-A2670F3ACD22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777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519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Provocation: Rumor her auto plant may close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748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/>
              <a:t>Past: Learned to be resilient and rise to the challenges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852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/>
              <a:t>Present: Smart, good problem solver, not afraid of technology, active in Union, single back female in an organization dominated by older white men, Family supportive after pregnancies without marriage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347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/>
              <a:t>Picture: A job where she is learning; Pictured herself as a professional able to support daughters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197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/>
              <a:t>Prepare: Bought laptop to apply; Used Library internet; Asked her Aunt to help with the kids nights and weekends; Tolerant of classmates and boring instructor; Got Union to intervene when her supervisor started throwing up roadblocks; Crammed for the test and passed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40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/>
              <a:t>Pull/Push: Family bragged she was in this program; Excitement of learning something useful; Talked with old friend who went back to school and loved her new life; Realized these skills would result in promotion at plant and knew the skills were transferable even if the plant should close; Enjoyed dressing “like a professional;” Heard a raise was likely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36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167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/>
              <a:t>Promised Land: Finished the program; Got placed in technical position; Made more money, Now had time to reconnect fully with her kids; Started getting harassed by a guy in new department but HR helped; Family proud; Had a new identity and even seen as a role model for others to follow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10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“shout outs.”  We’d like to hear from 2 or 3 people.  If you don’t have a chance to share verbally, feel free to post in the chat.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94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61FF-5922-402E-9F3A-9C49AAE5C3C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2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Mention the book project, and that </a:t>
            </a:r>
            <a:r>
              <a:rPr lang="en-US" altLang="en-US" dirty="0" err="1"/>
              <a:t>ir</a:t>
            </a:r>
            <a:r>
              <a:rPr lang="en-US" altLang="en-US" dirty="0"/>
              <a:t> has many stories for each phase of the change model, as well as tools &amp; techniques.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DA315B-0F07-4485-8512-A2670F3ACD22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07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DA315B-0F07-4485-8512-A2670F3ACD22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5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8485138-638B-4115-8FC0-E32CB6EB327D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7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805E-CE75-423D-A45B-B5330379C2C2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7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8EC2-B016-4C05-A22E-0371071A1726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7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1EB4-CC00-4FF3-8FF7-AF0D22E2A9D7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5184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6B60-2812-4472-903D-CA75397EF98F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09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DE64-3E7C-4790-976A-46C91D1B3FB9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31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7B74-63B4-4379-9080-633E00CB2857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17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B71C-F858-4DFF-A72B-4C28E3661FBE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82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40FF-BEA7-4366-9199-65B3172EA648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58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0" y="762000"/>
            <a:ext cx="10363200" cy="5715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fld id="{9A1573E9-2033-440F-A37F-3EE64279CC7B}" type="datetime1">
              <a:rPr lang="en-US" altLang="en-US" smtClean="0"/>
              <a:t>4/4/2022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29400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200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fld id="{4D08007A-6B06-4DD3-9A4A-B4D08DC2EF7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2706276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79736F7-A0E2-403E-A079-4D8553000072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9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7FD1-2952-4893-B9EB-E16EC60C6219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3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7AE2-4A43-4FF4-92CE-EEF691415A91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1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729E-31D1-4A4C-BDE6-8FEEB4725D02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79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811A-5D27-4882-8342-71B072D57F34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95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9CEE-BF3B-40C8-A3B0-39001360BB48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73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4987-D984-4DB5-86E5-1D2091971710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11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B028-C49C-4E99-8F6B-E6C8A18B08BF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6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392D-D217-4D59-92EA-ECD52569227A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00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765-1A63-4151-BE25-50CF6AEACF9D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45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723B-CE8C-4E01-BF59-1231F72F0412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18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7F82-192F-4A00-B03F-8840BEE08D05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8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80B5-B03A-4AAE-99BF-B1CE68162FF9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68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1DC1-B718-41F2-BDD9-CD5C39A68D4A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1227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7860-B524-46B3-92CC-731F6CDA50B5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78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ACD8-80DB-442C-A165-48CB961E4AEC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42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1-D228-4633-8C80-4B4B53FDC1F2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42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3D36-B6EE-437E-A00E-F1C39399FD0E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06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9251-CAFF-433A-AEEB-AA2D5189B4F2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3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460-4F99-4FF5-AAA0-65FB74A722EB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0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B860-86AB-4A23-B399-73B448AF9B29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9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48DF-2FFF-42EC-92A0-579FA7E313A9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656C-79BF-49F1-BC5A-AE42EEF47F34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3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A7F-4EB3-49F7-910C-00FC63790A63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0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3899-504C-45A2-B918-6163D9C808CB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C03A3-22CA-40E4-92EF-F79386695C35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69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B4C4C-6FFB-410D-9C24-8B784F84B422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82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30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30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30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30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47.png"/><Relationship Id="rId3" Type="http://schemas.openxmlformats.org/officeDocument/2006/relationships/image" Target="../media/image24.png"/><Relationship Id="rId7" Type="http://schemas.openxmlformats.org/officeDocument/2006/relationships/image" Target="../media/image44.png"/><Relationship Id="rId12" Type="http://schemas.openxmlformats.org/officeDocument/2006/relationships/image" Target="../media/image54.sv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openxmlformats.org/officeDocument/2006/relationships/image" Target="../media/image52.sv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14" Type="http://schemas.openxmlformats.org/officeDocument/2006/relationships/image" Target="../media/image56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5.svg"/><Relationship Id="rId3" Type="http://schemas.openxmlformats.org/officeDocument/2006/relationships/image" Target="../media/image26.png"/><Relationship Id="rId7" Type="http://schemas.openxmlformats.org/officeDocument/2006/relationships/image" Target="../media/image59.sv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63.svg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image" Target="../media/image30.svg"/><Relationship Id="rId9" Type="http://schemas.openxmlformats.org/officeDocument/2006/relationships/image" Target="../media/image6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svg"/><Relationship Id="rId5" Type="http://schemas.openxmlformats.org/officeDocument/2006/relationships/image" Target="../media/image16.png"/><Relationship Id="rId4" Type="http://schemas.openxmlformats.org/officeDocument/2006/relationships/image" Target="../media/image16.svg"/><Relationship Id="rId9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30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770BE1-6BB0-42B0-9333-4F558322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209708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Welcome!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3F5ED-B6C7-4D40-B2DD-D5C39107D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12"/>
            <a:ext cx="9896061" cy="5127971"/>
          </a:xfrm>
        </p:spPr>
        <p:txBody>
          <a:bodyPr>
            <a:normAutofit fontScale="85000" lnSpcReduction="10000"/>
          </a:bodyPr>
          <a:lstStyle/>
          <a:p>
            <a:pPr marL="342900" indent="-342900"/>
            <a:r>
              <a:rPr lang="en-US" sz="2600" dirty="0">
                <a:latin typeface="Abadi" panose="020B0604020104020204" pitchFamily="34" charset="0"/>
              </a:rPr>
              <a:t>Please turn your camera ON; microphone on but MUTED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badi" panose="020B0604020104020204" pitchFamily="34" charset="0"/>
              </a:rPr>
              <a:t>You can unmute to talk by pressing the space bar</a:t>
            </a:r>
          </a:p>
          <a:p>
            <a:r>
              <a:rPr lang="en-US" sz="2600" dirty="0">
                <a:latin typeface="Abadi" panose="020B0604020104020204" pitchFamily="34" charset="0"/>
              </a:rPr>
              <a:t>Video settings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badi" panose="020B0604020104020204" pitchFamily="34" charset="0"/>
              </a:rPr>
              <a:t>In View options – choose Gallery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badi" panose="020B0604020104020204" pitchFamily="34" charset="0"/>
              </a:rPr>
              <a:t>Use Gallery View to see all participants as well as the presentation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badi" panose="020B0604020104020204" pitchFamily="34" charset="0"/>
              </a:rPr>
              <a:t>You can adjust the size of the side panel by sliding the line in the middle to see more participants</a:t>
            </a:r>
          </a:p>
          <a:p>
            <a:r>
              <a:rPr lang="en-US" sz="2600" dirty="0">
                <a:latin typeface="Abadi" panose="020B0604020104020204" pitchFamily="34" charset="0"/>
              </a:rPr>
              <a:t>Raise hands either physically or use the icon in Participants (bottom of screen)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badi" panose="020B0604020104020204" pitchFamily="34" charset="0"/>
              </a:rPr>
              <a:t>Feel free to add questions to Chat</a:t>
            </a:r>
          </a:p>
          <a:p>
            <a:r>
              <a:rPr lang="en-US" sz="2600" dirty="0">
                <a:latin typeface="Abadi" panose="020B0604020104020204" pitchFamily="34" charset="0"/>
              </a:rPr>
              <a:t>Please rename yourself and include your type preferences: click on the icon in the picture of yourself, choose Rename, and then add your name and type.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8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63" y="2785248"/>
            <a:ext cx="5211267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cap="none" dirty="0"/>
              <a:t/>
            </a:r>
            <a:br>
              <a:rPr lang="en-US" sz="6700" b="1" cap="none" dirty="0"/>
            </a:br>
            <a:r>
              <a:rPr lang="en-US" sz="6700" b="1" cap="none" dirty="0">
                <a:solidFill>
                  <a:schemeClr val="tx2"/>
                </a:solidFill>
              </a:rPr>
              <a:t>PROVOCATION</a:t>
            </a:r>
            <a:r>
              <a:rPr lang="en-US" sz="6700" b="1" cap="none" dirty="0"/>
              <a:t/>
            </a:r>
            <a:br>
              <a:rPr lang="en-US" sz="6700" b="1" cap="none" dirty="0"/>
            </a:br>
            <a:r>
              <a:rPr lang="en-US" sz="6700" b="1" cap="none" dirty="0"/>
              <a:t/>
            </a:r>
            <a:br>
              <a:rPr lang="en-US" sz="6700" b="1" cap="none" dirty="0"/>
            </a:br>
            <a:r>
              <a:rPr lang="en-US" sz="5300" b="1" cap="none" dirty="0"/>
              <a:t>Look out! </a:t>
            </a:r>
            <a:br>
              <a:rPr lang="en-US" sz="5300" b="1" cap="none" dirty="0"/>
            </a:br>
            <a:r>
              <a:rPr lang="en-US" sz="5300" b="1" cap="none" dirty="0"/>
              <a:t>What was that?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6DC0FE-49FA-4FA7-9CC9-0A1BE881DFFB}"/>
              </a:ext>
            </a:extLst>
          </p:cNvPr>
          <p:cNvSpPr/>
          <p:nvPr/>
        </p:nvSpPr>
        <p:spPr>
          <a:xfrm>
            <a:off x="2383809" y="576469"/>
            <a:ext cx="1212574" cy="11827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50"/>
                </a:solidFill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78B5-D481-4A0B-85ED-3A41F2D3C1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1260" y="0"/>
            <a:ext cx="6410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35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787" y="670069"/>
            <a:ext cx="8693424" cy="1079653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chemeClr val="tx2"/>
                </a:solidFill>
              </a:rPr>
              <a:t>PROVOCATION: </a:t>
            </a:r>
            <a:r>
              <a:rPr lang="en-US" b="1" cap="none" dirty="0"/>
              <a:t/>
            </a:r>
            <a:br>
              <a:rPr lang="en-US" b="1" cap="none" dirty="0"/>
            </a:br>
            <a:r>
              <a:rPr lang="en-US" b="1" cap="none" dirty="0"/>
              <a:t>Look Out! What was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18" y="2852215"/>
            <a:ext cx="11111896" cy="2274956"/>
          </a:xfrm>
        </p:spPr>
        <p:txBody>
          <a:bodyPr>
            <a:normAutofit fontScale="92500"/>
          </a:bodyPr>
          <a:lstStyle/>
          <a:p>
            <a:r>
              <a:rPr lang="en-US" sz="3500" b="1" dirty="0"/>
              <a:t> Noticed something is not quite right.  Why?</a:t>
            </a:r>
          </a:p>
          <a:p>
            <a:r>
              <a:rPr lang="en-US" sz="3500" b="1" dirty="0"/>
              <a:t> What has changed in your external or internal environment?</a:t>
            </a:r>
          </a:p>
          <a:p>
            <a:r>
              <a:rPr lang="en-US" sz="3500" b="1" dirty="0"/>
              <a:t> Knowing it is time to pay attention and not be complacent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82A823-ADCB-4857-B6A8-6E74F087D7F6}"/>
              </a:ext>
            </a:extLst>
          </p:cNvPr>
          <p:cNvSpPr/>
          <p:nvPr/>
        </p:nvSpPr>
        <p:spPr>
          <a:xfrm>
            <a:off x="1141413" y="618518"/>
            <a:ext cx="1212574" cy="11827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09775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918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600" b="1" cap="none" dirty="0"/>
              <a:t>Speculations regarding type preference influences on navigating PROVOCATION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" y="995064"/>
            <a:ext cx="11974286" cy="551170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600" b="1" dirty="0">
                <a:solidFill>
                  <a:schemeClr val="bg1"/>
                </a:solidFill>
              </a:rPr>
              <a:t>E’s: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bg1"/>
                </a:solidFill>
              </a:rPr>
              <a:t>May tend to </a:t>
            </a:r>
            <a:r>
              <a:rPr lang="en-US" sz="2600" b="1" dirty="0">
                <a:solidFill>
                  <a:schemeClr val="bg1"/>
                </a:solidFill>
              </a:rPr>
              <a:t>verbalize </a:t>
            </a:r>
            <a:r>
              <a:rPr lang="en-US" sz="2600" dirty="0">
                <a:solidFill>
                  <a:schemeClr val="bg1"/>
                </a:solidFill>
              </a:rPr>
              <a:t>their reactions to the provocation and </a:t>
            </a:r>
            <a:r>
              <a:rPr lang="en-US" sz="2600" b="1" dirty="0">
                <a:solidFill>
                  <a:schemeClr val="bg1"/>
                </a:solidFill>
              </a:rPr>
              <a:t>respond quite quickly</a:t>
            </a:r>
            <a:r>
              <a:rPr lang="en-US" sz="2600" dirty="0">
                <a:solidFill>
                  <a:schemeClr val="bg1"/>
                </a:solidFill>
              </a:rPr>
              <a:t>. </a:t>
            </a:r>
          </a:p>
          <a:p>
            <a:r>
              <a:rPr lang="en-US" sz="2600" b="1" dirty="0">
                <a:solidFill>
                  <a:schemeClr val="bg1"/>
                </a:solidFill>
              </a:rPr>
              <a:t> I’s:</a:t>
            </a:r>
            <a:r>
              <a:rPr lang="en-US" sz="2600" dirty="0"/>
              <a:t>  </a:t>
            </a:r>
            <a:r>
              <a:rPr lang="en-US" sz="2600" dirty="0">
                <a:solidFill>
                  <a:schemeClr val="bg1"/>
                </a:solidFill>
              </a:rPr>
              <a:t>May tend to want to have </a:t>
            </a:r>
            <a:r>
              <a:rPr lang="en-US" sz="2600" b="1" dirty="0">
                <a:solidFill>
                  <a:schemeClr val="bg1"/>
                </a:solidFill>
              </a:rPr>
              <a:t>time to think </a:t>
            </a:r>
            <a:r>
              <a:rPr lang="en-US" sz="2600" dirty="0">
                <a:solidFill>
                  <a:schemeClr val="bg1"/>
                </a:solidFill>
              </a:rPr>
              <a:t>about the provocation and </a:t>
            </a:r>
            <a:r>
              <a:rPr lang="en-US" sz="2600" b="1" dirty="0">
                <a:solidFill>
                  <a:schemeClr val="bg1"/>
                </a:solidFill>
              </a:rPr>
              <a:t>reflect</a:t>
            </a:r>
            <a:r>
              <a:rPr lang="en-US" sz="2600" dirty="0">
                <a:solidFill>
                  <a:schemeClr val="bg1"/>
                </a:solidFill>
              </a:rPr>
              <a:t> on what it might impact.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b="1" dirty="0">
                <a:solidFill>
                  <a:schemeClr val="bg1"/>
                </a:solidFill>
              </a:rPr>
              <a:t>S’s: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bg1"/>
                </a:solidFill>
              </a:rPr>
              <a:t>May tend to </a:t>
            </a:r>
            <a:r>
              <a:rPr lang="en-US" sz="2600" b="1" dirty="0">
                <a:solidFill>
                  <a:schemeClr val="bg1"/>
                </a:solidFill>
              </a:rPr>
              <a:t>notice the details </a:t>
            </a:r>
            <a:r>
              <a:rPr lang="en-US" sz="2600" dirty="0">
                <a:solidFill>
                  <a:schemeClr val="bg1"/>
                </a:solidFill>
              </a:rPr>
              <a:t>associated with the provocation and </a:t>
            </a:r>
            <a:r>
              <a:rPr lang="en-US" sz="2600" b="1" dirty="0">
                <a:solidFill>
                  <a:schemeClr val="bg1"/>
                </a:solidFill>
              </a:rPr>
              <a:t>take things said more literally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  <a:p>
            <a:r>
              <a:rPr lang="en-US" sz="2600" b="1" dirty="0">
                <a:solidFill>
                  <a:schemeClr val="bg1"/>
                </a:solidFill>
              </a:rPr>
              <a:t>N’s:</a:t>
            </a:r>
            <a:r>
              <a:rPr lang="en-US" sz="2600" dirty="0">
                <a:solidFill>
                  <a:schemeClr val="bg1"/>
                </a:solidFill>
              </a:rPr>
              <a:t> May tend </a:t>
            </a:r>
            <a:r>
              <a:rPr lang="en-US" sz="2600" b="1" dirty="0">
                <a:solidFill>
                  <a:schemeClr val="bg1"/>
                </a:solidFill>
              </a:rPr>
              <a:t>to link the provocation to other things </a:t>
            </a:r>
            <a:r>
              <a:rPr lang="en-US" sz="2600" dirty="0">
                <a:solidFill>
                  <a:schemeClr val="bg1"/>
                </a:solidFill>
              </a:rPr>
              <a:t>going on in their lives and take a more </a:t>
            </a:r>
            <a:r>
              <a:rPr lang="en-US" sz="2600" b="1" dirty="0">
                <a:solidFill>
                  <a:schemeClr val="bg1"/>
                </a:solidFill>
              </a:rPr>
              <a:t>conceptual view </a:t>
            </a:r>
            <a:r>
              <a:rPr lang="en-US" sz="2600" dirty="0">
                <a:solidFill>
                  <a:schemeClr val="bg1"/>
                </a:solidFill>
              </a:rPr>
              <a:t>of it. 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b="1" dirty="0">
                <a:solidFill>
                  <a:schemeClr val="bg1"/>
                </a:solidFill>
              </a:rPr>
              <a:t>T’s:</a:t>
            </a:r>
            <a:r>
              <a:rPr lang="en-US" sz="2600" dirty="0">
                <a:solidFill>
                  <a:schemeClr val="bg1"/>
                </a:solidFill>
              </a:rPr>
              <a:t> May tend to </a:t>
            </a:r>
            <a:r>
              <a:rPr lang="en-US" sz="2600" b="1" dirty="0">
                <a:solidFill>
                  <a:schemeClr val="bg1"/>
                </a:solidFill>
              </a:rPr>
              <a:t>critique the objective aspects </a:t>
            </a:r>
            <a:r>
              <a:rPr lang="en-US" sz="2600" dirty="0">
                <a:solidFill>
                  <a:schemeClr val="bg1"/>
                </a:solidFill>
              </a:rPr>
              <a:t>of the provocation and </a:t>
            </a:r>
            <a:r>
              <a:rPr lang="en-US" sz="2600" b="1" dirty="0">
                <a:solidFill>
                  <a:schemeClr val="bg1"/>
                </a:solidFill>
              </a:rPr>
              <a:t>develop arguments against </a:t>
            </a:r>
            <a:r>
              <a:rPr lang="en-US" sz="2600" dirty="0">
                <a:solidFill>
                  <a:schemeClr val="bg1"/>
                </a:solidFill>
              </a:rPr>
              <a:t>it.</a:t>
            </a:r>
          </a:p>
          <a:p>
            <a:r>
              <a:rPr lang="en-US" sz="2600" b="1" dirty="0">
                <a:solidFill>
                  <a:schemeClr val="bg1"/>
                </a:solidFill>
              </a:rPr>
              <a:t>F’s:</a:t>
            </a:r>
            <a:r>
              <a:rPr lang="en-US" sz="2600" dirty="0">
                <a:solidFill>
                  <a:schemeClr val="bg1"/>
                </a:solidFill>
              </a:rPr>
              <a:t> May tend to </a:t>
            </a:r>
            <a:r>
              <a:rPr lang="en-US" sz="2600" b="1" dirty="0">
                <a:solidFill>
                  <a:schemeClr val="bg1"/>
                </a:solidFill>
              </a:rPr>
              <a:t>react emotionally </a:t>
            </a:r>
            <a:r>
              <a:rPr lang="en-US" sz="2600" dirty="0">
                <a:solidFill>
                  <a:schemeClr val="bg1"/>
                </a:solidFill>
              </a:rPr>
              <a:t>and examine </a:t>
            </a:r>
            <a:r>
              <a:rPr lang="en-US" sz="2600" b="1" dirty="0">
                <a:solidFill>
                  <a:schemeClr val="bg1"/>
                </a:solidFill>
              </a:rPr>
              <a:t>who else might be impacted </a:t>
            </a:r>
            <a:r>
              <a:rPr lang="en-US" sz="2600" dirty="0">
                <a:solidFill>
                  <a:schemeClr val="bg1"/>
                </a:solidFill>
              </a:rPr>
              <a:t>by it.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b="1" dirty="0">
                <a:solidFill>
                  <a:schemeClr val="bg1"/>
                </a:solidFill>
              </a:rPr>
              <a:t>J’s:</a:t>
            </a:r>
            <a:r>
              <a:rPr lang="en-US" sz="2600" dirty="0">
                <a:solidFill>
                  <a:schemeClr val="bg1"/>
                </a:solidFill>
              </a:rPr>
              <a:t> May tend to </a:t>
            </a:r>
            <a:r>
              <a:rPr lang="en-US" sz="2600" b="1" dirty="0">
                <a:solidFill>
                  <a:schemeClr val="bg1"/>
                </a:solidFill>
              </a:rPr>
              <a:t>quickly dismiss </a:t>
            </a:r>
            <a:r>
              <a:rPr lang="en-US" sz="2600" dirty="0">
                <a:solidFill>
                  <a:schemeClr val="bg1"/>
                </a:solidFill>
              </a:rPr>
              <a:t>the provocation or </a:t>
            </a:r>
            <a:r>
              <a:rPr lang="en-US" sz="2600" b="1" dirty="0">
                <a:solidFill>
                  <a:schemeClr val="bg1"/>
                </a:solidFill>
              </a:rPr>
              <a:t>search for a quick fix </a:t>
            </a:r>
            <a:r>
              <a:rPr lang="en-US" sz="2600" dirty="0">
                <a:solidFill>
                  <a:schemeClr val="bg1"/>
                </a:solidFill>
              </a:rPr>
              <a:t>to maintain their status quo.</a:t>
            </a:r>
          </a:p>
          <a:p>
            <a:r>
              <a:rPr lang="en-US" sz="2600" b="1" dirty="0">
                <a:solidFill>
                  <a:schemeClr val="bg1"/>
                </a:solidFill>
              </a:rPr>
              <a:t>P’s: </a:t>
            </a:r>
            <a:r>
              <a:rPr lang="en-US" sz="2600" dirty="0">
                <a:solidFill>
                  <a:schemeClr val="bg1"/>
                </a:solidFill>
              </a:rPr>
              <a:t>May tend to </a:t>
            </a:r>
            <a:r>
              <a:rPr lang="en-US" sz="2600" b="1" dirty="0">
                <a:solidFill>
                  <a:schemeClr val="bg1"/>
                </a:solidFill>
              </a:rPr>
              <a:t>look at the pros and cons</a:t>
            </a:r>
            <a:r>
              <a:rPr lang="en-US" sz="2600" dirty="0">
                <a:solidFill>
                  <a:schemeClr val="bg1"/>
                </a:solidFill>
              </a:rPr>
              <a:t> of the provocation and may </a:t>
            </a:r>
            <a:r>
              <a:rPr lang="en-US" sz="2600" b="1" dirty="0">
                <a:solidFill>
                  <a:schemeClr val="bg1"/>
                </a:solidFill>
              </a:rPr>
              <a:t>postpone dealing with it.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5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63" y="2785248"/>
            <a:ext cx="5018809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cap="none" dirty="0"/>
              <a:t/>
            </a:r>
            <a:br>
              <a:rPr lang="en-US" sz="6700" b="1" cap="none" dirty="0"/>
            </a:br>
            <a:r>
              <a:rPr lang="en-US" sz="6700" b="1" cap="none" dirty="0">
                <a:solidFill>
                  <a:schemeClr val="tx2"/>
                </a:solidFill>
              </a:rPr>
              <a:t>PAST</a:t>
            </a:r>
            <a:r>
              <a:rPr lang="en-US" sz="6700" b="1" cap="none" dirty="0"/>
              <a:t/>
            </a:r>
            <a:br>
              <a:rPr lang="en-US" sz="6700" b="1" cap="none" dirty="0"/>
            </a:br>
            <a:r>
              <a:rPr lang="en-US" sz="6700" b="1" cap="none" dirty="0"/>
              <a:t/>
            </a:r>
            <a:br>
              <a:rPr lang="en-US" sz="6700" b="1" cap="none" dirty="0"/>
            </a:br>
            <a:r>
              <a:rPr lang="en-US" sz="5300" b="1" cap="none" dirty="0"/>
              <a:t>Look back! </a:t>
            </a:r>
            <a:br>
              <a:rPr lang="en-US" sz="5300" b="1" cap="none" dirty="0"/>
            </a:br>
            <a:r>
              <a:rPr lang="en-US" sz="5300" b="1" cap="none" dirty="0"/>
              <a:t>Have you seen this before?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6DC0FE-49FA-4FA7-9CC9-0A1BE881DFFB}"/>
              </a:ext>
            </a:extLst>
          </p:cNvPr>
          <p:cNvSpPr/>
          <p:nvPr/>
        </p:nvSpPr>
        <p:spPr>
          <a:xfrm>
            <a:off x="2287580" y="536713"/>
            <a:ext cx="1212574" cy="11827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50"/>
                </a:solidFill>
              </a:rPr>
              <a:t>2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ACFA39AD-C4AD-4A4E-9A08-B63297FBE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0"/>
            <a:ext cx="6400800" cy="6858000"/>
          </a:xfrm>
        </p:spPr>
      </p:pic>
    </p:spTree>
    <p:extLst>
      <p:ext uri="{BB962C8B-B14F-4D97-AF65-F5344CB8AC3E}">
        <p14:creationId xmlns:p14="http://schemas.microsoft.com/office/powerpoint/2010/main" val="2921493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787" y="670069"/>
            <a:ext cx="8693424" cy="1079653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chemeClr val="tx2"/>
                </a:solidFill>
              </a:rPr>
              <a:t>PAST: </a:t>
            </a:r>
            <a:r>
              <a:rPr lang="en-US" b="1" cap="none" dirty="0"/>
              <a:t/>
            </a:r>
            <a:br>
              <a:rPr lang="en-US" b="1" cap="none" dirty="0"/>
            </a:br>
            <a:r>
              <a:rPr lang="en-US" sz="3600" b="1" cap="none" dirty="0"/>
              <a:t>Look back!   Have you seen this before?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103" y="2293335"/>
            <a:ext cx="11111896" cy="3483271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b="1" dirty="0"/>
              <a:t>Does the provocation feel familiar? </a:t>
            </a:r>
          </a:p>
          <a:p>
            <a:r>
              <a:rPr lang="en-US" sz="3200" b="1" dirty="0"/>
              <a:t> Time to review your past, respect it, learn from it</a:t>
            </a:r>
          </a:p>
          <a:p>
            <a:r>
              <a:rPr lang="en-US" sz="3200" b="1" dirty="0"/>
              <a:t> What can you learn from your past peaks and valleys?</a:t>
            </a:r>
          </a:p>
          <a:p>
            <a:r>
              <a:rPr lang="en-US" sz="3200" b="1" dirty="0"/>
              <a:t> How can you let go of your past?                                           (But still have the memories/lessons learned)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82A823-ADCB-4857-B6A8-6E74F087D7F6}"/>
              </a:ext>
            </a:extLst>
          </p:cNvPr>
          <p:cNvSpPr/>
          <p:nvPr/>
        </p:nvSpPr>
        <p:spPr>
          <a:xfrm>
            <a:off x="1141413" y="618518"/>
            <a:ext cx="1212574" cy="11827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5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47381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1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600" b="1" cap="none" dirty="0"/>
              <a:t>Speculations regarding type preference influences on reflecting about PAST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7" y="782833"/>
            <a:ext cx="11898085" cy="6075168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</a:rPr>
              <a:t>E’s </a:t>
            </a:r>
            <a:r>
              <a:rPr lang="en-US" sz="2900" dirty="0">
                <a:solidFill>
                  <a:schemeClr val="bg1"/>
                </a:solidFill>
              </a:rPr>
              <a:t>may tend toward taking action and thus maybe </a:t>
            </a:r>
            <a:r>
              <a:rPr lang="en-US" sz="2900" b="1" dirty="0">
                <a:solidFill>
                  <a:schemeClr val="bg1"/>
                </a:solidFill>
              </a:rPr>
              <a:t>cutting reflection time to the minimum</a:t>
            </a:r>
            <a:r>
              <a:rPr lang="en-US" sz="2900" dirty="0">
                <a:solidFill>
                  <a:schemeClr val="bg1"/>
                </a:solidFill>
              </a:rPr>
              <a:t>.  At least they might be a source of </a:t>
            </a:r>
            <a:r>
              <a:rPr lang="en-US" sz="2900" b="1" dirty="0">
                <a:solidFill>
                  <a:schemeClr val="bg1"/>
                </a:solidFill>
              </a:rPr>
              <a:t>energy to push us into the next phase.</a:t>
            </a:r>
            <a:endParaRPr lang="en-US" sz="29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</a:rPr>
              <a:t>I’s</a:t>
            </a:r>
            <a:r>
              <a:rPr lang="en-US" sz="2900" dirty="0">
                <a:solidFill>
                  <a:schemeClr val="bg1"/>
                </a:solidFill>
              </a:rPr>
              <a:t> may tend to take </a:t>
            </a:r>
            <a:r>
              <a:rPr lang="en-US" sz="2900" b="1" dirty="0">
                <a:solidFill>
                  <a:schemeClr val="bg1"/>
                </a:solidFill>
              </a:rPr>
              <a:t>too much of an idiosyncratic approach to reflecting</a:t>
            </a:r>
            <a:r>
              <a:rPr lang="en-US" sz="2900" dirty="0">
                <a:solidFill>
                  <a:schemeClr val="bg1"/>
                </a:solidFill>
              </a:rPr>
              <a:t> on past change experiences? At least they may </a:t>
            </a:r>
            <a:r>
              <a:rPr lang="en-US" sz="2900" b="1" dirty="0">
                <a:solidFill>
                  <a:schemeClr val="bg1"/>
                </a:solidFill>
              </a:rPr>
              <a:t>make sure time is dedicated to reflect </a:t>
            </a:r>
            <a:r>
              <a:rPr lang="en-US" sz="2900" dirty="0">
                <a:solidFill>
                  <a:schemeClr val="bg1"/>
                </a:solidFill>
              </a:rPr>
              <a:t>before acting.</a:t>
            </a:r>
          </a:p>
          <a:p>
            <a:pPr>
              <a:spcBef>
                <a:spcPts val="0"/>
              </a:spcBef>
            </a:pPr>
            <a:endParaRPr lang="en-US" sz="19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</a:rPr>
              <a:t>S’s </a:t>
            </a:r>
            <a:r>
              <a:rPr lang="en-US" sz="2900" dirty="0">
                <a:solidFill>
                  <a:schemeClr val="bg1"/>
                </a:solidFill>
              </a:rPr>
              <a:t>may </a:t>
            </a:r>
            <a:r>
              <a:rPr lang="en-US" sz="2900" b="1" dirty="0">
                <a:solidFill>
                  <a:schemeClr val="bg1"/>
                </a:solidFill>
              </a:rPr>
              <a:t>focus too much on specific details of past events </a:t>
            </a:r>
            <a:r>
              <a:rPr lang="en-US" sz="2900" dirty="0">
                <a:solidFill>
                  <a:schemeClr val="bg1"/>
                </a:solidFill>
              </a:rPr>
              <a:t>and cause an </a:t>
            </a:r>
            <a:r>
              <a:rPr lang="en-US" sz="2900" b="1" dirty="0">
                <a:solidFill>
                  <a:schemeClr val="bg1"/>
                </a:solidFill>
              </a:rPr>
              <a:t>overemphasis on a piece of a past </a:t>
            </a:r>
            <a:r>
              <a:rPr lang="en-US" sz="2900" dirty="0">
                <a:solidFill>
                  <a:schemeClr val="bg1"/>
                </a:solidFill>
              </a:rPr>
              <a:t>disaster or a piece of a past success. At least the S’s might make sure they just don’t gloss over our overall remembrance of an event and </a:t>
            </a:r>
            <a:r>
              <a:rPr lang="en-US" sz="2900" b="1" dirty="0">
                <a:solidFill>
                  <a:schemeClr val="bg1"/>
                </a:solidFill>
              </a:rPr>
              <a:t>honor the details of our past</a:t>
            </a:r>
            <a:r>
              <a:rPr lang="en-US" sz="2900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</a:rPr>
              <a:t>N’s</a:t>
            </a:r>
            <a:r>
              <a:rPr lang="en-US" sz="2900" dirty="0">
                <a:solidFill>
                  <a:schemeClr val="bg1"/>
                </a:solidFill>
              </a:rPr>
              <a:t> may turn current provocations into “conspiracy theories” </a:t>
            </a:r>
            <a:r>
              <a:rPr lang="en-US" sz="2900" b="1" dirty="0">
                <a:solidFill>
                  <a:schemeClr val="bg1"/>
                </a:solidFill>
              </a:rPr>
              <a:t>over-generalizing from past events </a:t>
            </a:r>
            <a:r>
              <a:rPr lang="en-US" sz="2900" dirty="0">
                <a:solidFill>
                  <a:schemeClr val="bg1"/>
                </a:solidFill>
              </a:rPr>
              <a:t>to current provocations. At least N’s may look at the big picture and </a:t>
            </a:r>
            <a:r>
              <a:rPr lang="en-US" sz="2900" b="1" dirty="0">
                <a:solidFill>
                  <a:schemeClr val="bg1"/>
                </a:solidFill>
              </a:rPr>
              <a:t>not get hung up on a key word or two </a:t>
            </a:r>
            <a:r>
              <a:rPr lang="en-US" sz="2900" dirty="0">
                <a:solidFill>
                  <a:schemeClr val="bg1"/>
                </a:solidFill>
              </a:rPr>
              <a:t>that was uttered by the provocateur. </a:t>
            </a:r>
          </a:p>
          <a:p>
            <a:pPr>
              <a:spcBef>
                <a:spcPts val="0"/>
              </a:spcBef>
            </a:pPr>
            <a:endParaRPr lang="en-US" sz="19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</a:rPr>
              <a:t>T’s</a:t>
            </a:r>
            <a:r>
              <a:rPr lang="en-US" sz="2900" dirty="0">
                <a:solidFill>
                  <a:schemeClr val="bg1"/>
                </a:solidFill>
              </a:rPr>
              <a:t> may </a:t>
            </a:r>
            <a:r>
              <a:rPr lang="en-US" sz="2900" b="1" dirty="0">
                <a:solidFill>
                  <a:schemeClr val="bg1"/>
                </a:solidFill>
              </a:rPr>
              <a:t>coldly bring up painful aspects of past </a:t>
            </a:r>
            <a:r>
              <a:rPr lang="en-US" sz="2900" dirty="0">
                <a:solidFill>
                  <a:schemeClr val="bg1"/>
                </a:solidFill>
              </a:rPr>
              <a:t>events and not understand why some people may be very upset by current uncomfortable circumstances. At least T’s might  </a:t>
            </a:r>
            <a:r>
              <a:rPr lang="en-US" sz="2900" b="1" dirty="0">
                <a:solidFill>
                  <a:schemeClr val="bg1"/>
                </a:solidFill>
              </a:rPr>
              <a:t>systematically analyze the connections </a:t>
            </a:r>
            <a:r>
              <a:rPr lang="en-US" sz="2900" dirty="0">
                <a:solidFill>
                  <a:schemeClr val="bg1"/>
                </a:solidFill>
              </a:rPr>
              <a:t>between past experiences and current events.</a:t>
            </a:r>
          </a:p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</a:rPr>
              <a:t>F’s </a:t>
            </a:r>
            <a:r>
              <a:rPr lang="en-US" sz="2900" dirty="0">
                <a:solidFill>
                  <a:schemeClr val="bg1"/>
                </a:solidFill>
              </a:rPr>
              <a:t>may </a:t>
            </a:r>
            <a:r>
              <a:rPr lang="en-US" sz="2900" b="1" dirty="0">
                <a:solidFill>
                  <a:schemeClr val="bg1"/>
                </a:solidFill>
              </a:rPr>
              <a:t>emphasize keeping relationships together </a:t>
            </a:r>
            <a:r>
              <a:rPr lang="en-US" sz="2900" dirty="0">
                <a:solidFill>
                  <a:schemeClr val="bg1"/>
                </a:solidFill>
              </a:rPr>
              <a:t>even when provocations seem to be tearing us apart. However, it may be difficult for F’s to deal with </a:t>
            </a:r>
            <a:r>
              <a:rPr lang="en-US" sz="2900" b="1" dirty="0">
                <a:solidFill>
                  <a:schemeClr val="bg1"/>
                </a:solidFill>
              </a:rPr>
              <a:t>value-based changes </a:t>
            </a:r>
            <a:r>
              <a:rPr lang="en-US" sz="2900" dirty="0">
                <a:solidFill>
                  <a:schemeClr val="bg1"/>
                </a:solidFill>
              </a:rPr>
              <a:t>that today’s realities may demand. </a:t>
            </a:r>
          </a:p>
          <a:p>
            <a:pPr>
              <a:spcBef>
                <a:spcPts val="0"/>
              </a:spcBef>
            </a:pPr>
            <a:endParaRPr lang="en-US" sz="19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</a:rPr>
              <a:t>J’s</a:t>
            </a:r>
            <a:r>
              <a:rPr lang="en-US" sz="2900" dirty="0">
                <a:solidFill>
                  <a:schemeClr val="bg1"/>
                </a:solidFill>
              </a:rPr>
              <a:t> may help by </a:t>
            </a:r>
            <a:r>
              <a:rPr lang="en-US" sz="2900" b="1" dirty="0">
                <a:solidFill>
                  <a:schemeClr val="bg1"/>
                </a:solidFill>
              </a:rPr>
              <a:t>putting a structure to the examination of past </a:t>
            </a:r>
            <a:r>
              <a:rPr lang="en-US" sz="2900" dirty="0">
                <a:solidFill>
                  <a:schemeClr val="bg1"/>
                </a:solidFill>
              </a:rPr>
              <a:t>experiences and even </a:t>
            </a:r>
            <a:r>
              <a:rPr lang="en-US" sz="2900" b="1" dirty="0">
                <a:solidFill>
                  <a:schemeClr val="bg1"/>
                </a:solidFill>
              </a:rPr>
              <a:t>set a deadline </a:t>
            </a:r>
            <a:r>
              <a:rPr lang="en-US" sz="2900" dirty="0">
                <a:solidFill>
                  <a:schemeClr val="bg1"/>
                </a:solidFill>
              </a:rPr>
              <a:t>for when they need to quit analyzing and start making decisions. However, J’s </a:t>
            </a:r>
            <a:r>
              <a:rPr lang="en-US" sz="2900" b="1" dirty="0">
                <a:solidFill>
                  <a:schemeClr val="bg1"/>
                </a:solidFill>
              </a:rPr>
              <a:t>may not tolerate the ambiguities </a:t>
            </a:r>
            <a:r>
              <a:rPr lang="en-US" sz="2900" dirty="0">
                <a:solidFill>
                  <a:schemeClr val="bg1"/>
                </a:solidFill>
              </a:rPr>
              <a:t>generated by the provoking event or person.</a:t>
            </a:r>
          </a:p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</a:rPr>
              <a:t>P’s</a:t>
            </a:r>
            <a:r>
              <a:rPr lang="en-US" sz="2900" dirty="0">
                <a:solidFill>
                  <a:schemeClr val="bg1"/>
                </a:solidFill>
              </a:rPr>
              <a:t> may </a:t>
            </a:r>
            <a:r>
              <a:rPr lang="en-US" sz="2900" b="1" dirty="0">
                <a:solidFill>
                  <a:schemeClr val="bg1"/>
                </a:solidFill>
              </a:rPr>
              <a:t>live better with the uncertainties </a:t>
            </a:r>
            <a:r>
              <a:rPr lang="en-US" sz="2900" dirty="0">
                <a:solidFill>
                  <a:schemeClr val="bg1"/>
                </a:solidFill>
              </a:rPr>
              <a:t>of the provocation and see both sides of the issues. However, P’s </a:t>
            </a:r>
            <a:r>
              <a:rPr lang="en-US" sz="2900" b="1" dirty="0">
                <a:solidFill>
                  <a:schemeClr val="bg1"/>
                </a:solidFill>
              </a:rPr>
              <a:t>equivocate too long </a:t>
            </a:r>
            <a:r>
              <a:rPr lang="en-US" sz="2900" dirty="0">
                <a:solidFill>
                  <a:schemeClr val="bg1"/>
                </a:solidFill>
              </a:rPr>
              <a:t>and not push for the next reality they need to face.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06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85248"/>
            <a:ext cx="493974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cap="none" dirty="0"/>
              <a:t/>
            </a:r>
            <a:br>
              <a:rPr lang="en-US" sz="6700" b="1" cap="none" dirty="0"/>
            </a:br>
            <a:r>
              <a:rPr lang="en-US" sz="6700" b="1" cap="none" dirty="0">
                <a:solidFill>
                  <a:schemeClr val="tx2"/>
                </a:solidFill>
              </a:rPr>
              <a:t>PRESENT</a:t>
            </a:r>
            <a:r>
              <a:rPr lang="en-US" sz="6700" b="1" cap="none" dirty="0"/>
              <a:t> </a:t>
            </a:r>
            <a:br>
              <a:rPr lang="en-US" sz="6700" b="1" cap="none" dirty="0"/>
            </a:br>
            <a:r>
              <a:rPr lang="en-US" sz="6700" b="1" cap="none" dirty="0"/>
              <a:t/>
            </a:r>
            <a:br>
              <a:rPr lang="en-US" sz="6700" b="1" cap="none" dirty="0"/>
            </a:br>
            <a:r>
              <a:rPr lang="en-US" sz="5300" b="1" cap="none" dirty="0"/>
              <a:t>Look in the Mirror! </a:t>
            </a:r>
            <a:br>
              <a:rPr lang="en-US" sz="5300" b="1" cap="none" dirty="0"/>
            </a:br>
            <a:r>
              <a:rPr lang="en-US" sz="5300" b="1" cap="none" dirty="0"/>
              <a:t>What do we see?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42324B-01AE-47E1-B0DB-36FC42CDE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313" y="3313"/>
            <a:ext cx="6854687" cy="68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26DC0FE-49FA-4FA7-9CC9-0A1BE881DFFB}"/>
              </a:ext>
            </a:extLst>
          </p:cNvPr>
          <p:cNvSpPr/>
          <p:nvPr/>
        </p:nvSpPr>
        <p:spPr>
          <a:xfrm>
            <a:off x="1967948" y="536713"/>
            <a:ext cx="1212574" cy="11827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3312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787" y="670069"/>
            <a:ext cx="8693424" cy="1079653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chemeClr val="tx2"/>
                </a:solidFill>
              </a:rPr>
              <a:t>PRESENT: </a:t>
            </a:r>
            <a:r>
              <a:rPr lang="en-US" b="1" cap="none" dirty="0"/>
              <a:t/>
            </a:r>
            <a:br>
              <a:rPr lang="en-US" b="1" cap="none" dirty="0"/>
            </a:br>
            <a:r>
              <a:rPr lang="en-US" sz="3600" b="1" cap="none" dirty="0"/>
              <a:t>Look in the Mirror!  What do we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06294"/>
            <a:ext cx="10800215" cy="4725859"/>
          </a:xfrm>
        </p:spPr>
        <p:txBody>
          <a:bodyPr>
            <a:noAutofit/>
          </a:bodyPr>
          <a:lstStyle/>
          <a:p>
            <a:r>
              <a:rPr lang="en-US" sz="3200" b="1" dirty="0"/>
              <a:t>What are your current realities? What’s Going On?</a:t>
            </a:r>
          </a:p>
          <a:p>
            <a:r>
              <a:rPr lang="en-US" sz="3200" b="1" dirty="0"/>
              <a:t>Analyze your Symptoms and possible Causes</a:t>
            </a:r>
          </a:p>
          <a:p>
            <a:r>
              <a:rPr lang="en-US" sz="3200" b="1" dirty="0"/>
              <a:t>Identify your current Strengths and Weaknesses</a:t>
            </a:r>
          </a:p>
          <a:p>
            <a:r>
              <a:rPr lang="en-US" sz="3200" b="1" dirty="0"/>
              <a:t>How should you gather “data” about yourself and your situations?</a:t>
            </a:r>
          </a:p>
          <a:p>
            <a:r>
              <a:rPr lang="en-US" sz="3200" b="1" dirty="0"/>
              <a:t>Who might help you take a look at yourself and your situations?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82A823-ADCB-4857-B6A8-6E74F087D7F6}"/>
              </a:ext>
            </a:extLst>
          </p:cNvPr>
          <p:cNvSpPr/>
          <p:nvPr/>
        </p:nvSpPr>
        <p:spPr>
          <a:xfrm>
            <a:off x="1141413" y="618518"/>
            <a:ext cx="1212574" cy="11827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34075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38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600" b="1" cap="none" dirty="0"/>
              <a:t>Speculations regarding type preference influences on assessing your PRESENT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43" y="736783"/>
            <a:ext cx="11913513" cy="61212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E’s</a:t>
            </a:r>
            <a:r>
              <a:rPr lang="en-US" sz="1800" dirty="0">
                <a:solidFill>
                  <a:schemeClr val="bg1"/>
                </a:solidFill>
              </a:rPr>
              <a:t> may tend to </a:t>
            </a:r>
            <a:r>
              <a:rPr lang="en-US" sz="1800" b="1" dirty="0">
                <a:solidFill>
                  <a:schemeClr val="bg1"/>
                </a:solidFill>
              </a:rPr>
              <a:t>seek “data” about themselves from others</a:t>
            </a:r>
            <a:r>
              <a:rPr lang="en-US" sz="1800" dirty="0">
                <a:solidFill>
                  <a:schemeClr val="bg1"/>
                </a:solidFill>
              </a:rPr>
              <a:t>; Make sense of their self-assessment by talking with others; </a:t>
            </a:r>
            <a:r>
              <a:rPr lang="en-US" sz="1800" b="1" dirty="0">
                <a:solidFill>
                  <a:schemeClr val="bg1"/>
                </a:solidFill>
              </a:rPr>
              <a:t>View self broadly, maybe superficially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I’s </a:t>
            </a:r>
            <a:r>
              <a:rPr lang="en-US" sz="1800" dirty="0">
                <a:solidFill>
                  <a:schemeClr val="bg1"/>
                </a:solidFill>
              </a:rPr>
              <a:t>may tend to deeply reflect about themselves; </a:t>
            </a:r>
            <a:r>
              <a:rPr lang="en-US" sz="1800" b="1" dirty="0">
                <a:solidFill>
                  <a:schemeClr val="bg1"/>
                </a:solidFill>
              </a:rPr>
              <a:t>Resist generalizations</a:t>
            </a:r>
            <a:r>
              <a:rPr lang="en-US" sz="1800" dirty="0">
                <a:solidFill>
                  <a:schemeClr val="bg1"/>
                </a:solidFill>
              </a:rPr>
              <a:t>; </a:t>
            </a:r>
            <a:r>
              <a:rPr lang="en-US" sz="1800" b="1" dirty="0">
                <a:solidFill>
                  <a:schemeClr val="bg1"/>
                </a:solidFill>
              </a:rPr>
              <a:t>Share their self-discoveries with only a few</a:t>
            </a:r>
            <a:r>
              <a:rPr lang="en-US" sz="1800" dirty="0">
                <a:solidFill>
                  <a:schemeClr val="bg1"/>
                </a:solidFill>
              </a:rPr>
              <a:t>; Feel comfortable reflecting in silence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S’s </a:t>
            </a:r>
            <a:r>
              <a:rPr lang="en-US" sz="1800" dirty="0">
                <a:solidFill>
                  <a:schemeClr val="bg1"/>
                </a:solidFill>
              </a:rPr>
              <a:t>may tend to </a:t>
            </a:r>
            <a:r>
              <a:rPr lang="en-US" sz="1800" b="1" dirty="0">
                <a:solidFill>
                  <a:schemeClr val="bg1"/>
                </a:solidFill>
              </a:rPr>
              <a:t>want their self data to be based on facts</a:t>
            </a:r>
            <a:r>
              <a:rPr lang="en-US" sz="1800" dirty="0">
                <a:solidFill>
                  <a:schemeClr val="bg1"/>
                </a:solidFill>
              </a:rPr>
              <a:t>; Gather </a:t>
            </a:r>
            <a:r>
              <a:rPr lang="en-US" sz="1800" b="1" dirty="0">
                <a:solidFill>
                  <a:schemeClr val="bg1"/>
                </a:solidFill>
              </a:rPr>
              <a:t>too many details;</a:t>
            </a:r>
            <a:r>
              <a:rPr lang="en-US" sz="1800" dirty="0">
                <a:solidFill>
                  <a:schemeClr val="bg1"/>
                </a:solidFill>
              </a:rPr>
              <a:t> Emphasize the practical implications of their self-reflection;  Be systematic and persistent in their examination of the details; </a:t>
            </a:r>
            <a:r>
              <a:rPr lang="en-US" sz="1800" b="1" dirty="0">
                <a:solidFill>
                  <a:schemeClr val="bg1"/>
                </a:solidFill>
              </a:rPr>
              <a:t>Use a common sense approach</a:t>
            </a:r>
            <a:r>
              <a:rPr lang="en-US" sz="1800" dirty="0">
                <a:solidFill>
                  <a:schemeClr val="bg1"/>
                </a:solidFill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N’s</a:t>
            </a:r>
            <a:r>
              <a:rPr lang="en-US" sz="1800" dirty="0">
                <a:solidFill>
                  <a:schemeClr val="bg1"/>
                </a:solidFill>
              </a:rPr>
              <a:t> may tend to </a:t>
            </a:r>
            <a:r>
              <a:rPr lang="en-US" sz="1800" b="1" dirty="0">
                <a:solidFill>
                  <a:schemeClr val="bg1"/>
                </a:solidFill>
              </a:rPr>
              <a:t>include possibilities and speculations </a:t>
            </a:r>
            <a:r>
              <a:rPr lang="en-US" sz="1800" dirty="0">
                <a:solidFill>
                  <a:schemeClr val="bg1"/>
                </a:solidFill>
              </a:rPr>
              <a:t>as “data” about themselves; </a:t>
            </a:r>
            <a:r>
              <a:rPr lang="en-US" sz="1800" b="1" dirty="0">
                <a:solidFill>
                  <a:schemeClr val="bg1"/>
                </a:solidFill>
              </a:rPr>
              <a:t>Look for patterns </a:t>
            </a:r>
            <a:r>
              <a:rPr lang="en-US" sz="1800" dirty="0">
                <a:solidFill>
                  <a:schemeClr val="bg1"/>
                </a:solidFill>
              </a:rPr>
              <a:t>in the “data”; Enjoy the complexity of self-reflection; Trust their gut instincts about what is happening; Read between the lines; </a:t>
            </a:r>
            <a:r>
              <a:rPr lang="en-US" sz="1800" b="1" dirty="0">
                <a:solidFill>
                  <a:schemeClr val="bg1"/>
                </a:solidFill>
              </a:rPr>
              <a:t>Ignore some facts that don’t seem to fit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6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T’s</a:t>
            </a:r>
            <a:r>
              <a:rPr lang="en-US" sz="1800" dirty="0">
                <a:solidFill>
                  <a:schemeClr val="bg1"/>
                </a:solidFill>
              </a:rPr>
              <a:t> may tend to </a:t>
            </a:r>
            <a:r>
              <a:rPr lang="en-US" sz="1800" b="1" dirty="0">
                <a:solidFill>
                  <a:schemeClr val="bg1"/>
                </a:solidFill>
              </a:rPr>
              <a:t>apply logic and objectively </a:t>
            </a:r>
            <a:r>
              <a:rPr lang="en-US" sz="1800" dirty="0">
                <a:solidFill>
                  <a:schemeClr val="bg1"/>
                </a:solidFill>
              </a:rPr>
              <a:t>in their self-examination; </a:t>
            </a:r>
            <a:r>
              <a:rPr lang="en-US" sz="1800" b="1" dirty="0">
                <a:solidFill>
                  <a:schemeClr val="bg1"/>
                </a:solidFill>
              </a:rPr>
              <a:t>Choose truth over tact </a:t>
            </a:r>
            <a:r>
              <a:rPr lang="en-US" sz="1800" dirty="0">
                <a:solidFill>
                  <a:schemeClr val="bg1"/>
                </a:solidFill>
              </a:rPr>
              <a:t>when sharing the results of their self-reflection; Be skeptical; Rationalize/Intellectualize their feelings; </a:t>
            </a:r>
            <a:r>
              <a:rPr lang="en-US" sz="1800" b="1" dirty="0">
                <a:solidFill>
                  <a:schemeClr val="bg1"/>
                </a:solidFill>
              </a:rPr>
              <a:t>Emphasize problems more than strengths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F’s </a:t>
            </a:r>
            <a:r>
              <a:rPr lang="en-US" sz="1800" dirty="0">
                <a:solidFill>
                  <a:schemeClr val="bg1"/>
                </a:solidFill>
              </a:rPr>
              <a:t>may tend to </a:t>
            </a:r>
            <a:r>
              <a:rPr lang="en-US" sz="1800" b="1" dirty="0">
                <a:solidFill>
                  <a:schemeClr val="bg1"/>
                </a:solidFill>
              </a:rPr>
              <a:t>emphasize what they like/dislike </a:t>
            </a:r>
            <a:r>
              <a:rPr lang="en-US" sz="1800" dirty="0">
                <a:solidFill>
                  <a:schemeClr val="bg1"/>
                </a:solidFill>
              </a:rPr>
              <a:t>or agree/disagree with; </a:t>
            </a:r>
            <a:r>
              <a:rPr lang="en-US" sz="1800" b="1" dirty="0">
                <a:solidFill>
                  <a:schemeClr val="bg1"/>
                </a:solidFill>
              </a:rPr>
              <a:t>Soft-pedal information related to conflict</a:t>
            </a:r>
            <a:r>
              <a:rPr lang="en-US" sz="1800" dirty="0">
                <a:solidFill>
                  <a:schemeClr val="bg1"/>
                </a:solidFill>
              </a:rPr>
              <a:t>; Be clear on the strengths of their values/beliefs; Share information about themselves in a manner that maintains harmony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J’s </a:t>
            </a:r>
            <a:r>
              <a:rPr lang="en-US" sz="1800" dirty="0">
                <a:solidFill>
                  <a:schemeClr val="bg1"/>
                </a:solidFill>
              </a:rPr>
              <a:t>may tend to use a </a:t>
            </a:r>
            <a:r>
              <a:rPr lang="en-US" sz="1800" b="1" dirty="0">
                <a:solidFill>
                  <a:schemeClr val="bg1"/>
                </a:solidFill>
              </a:rPr>
              <a:t>planed and orderly approach </a:t>
            </a:r>
            <a:r>
              <a:rPr lang="en-US" sz="1800" dirty="0">
                <a:solidFill>
                  <a:schemeClr val="bg1"/>
                </a:solidFill>
              </a:rPr>
              <a:t>to self-reflection; </a:t>
            </a:r>
            <a:r>
              <a:rPr lang="en-US" sz="1800" b="1" dirty="0">
                <a:solidFill>
                  <a:schemeClr val="bg1"/>
                </a:solidFill>
              </a:rPr>
              <a:t>Jump to conclusions</a:t>
            </a:r>
            <a:r>
              <a:rPr lang="en-US" sz="1800" dirty="0">
                <a:solidFill>
                  <a:schemeClr val="bg1"/>
                </a:solidFill>
              </a:rPr>
              <a:t>; Cut off information too quickly; </a:t>
            </a:r>
            <a:r>
              <a:rPr lang="en-US" sz="1800" b="1" dirty="0">
                <a:solidFill>
                  <a:schemeClr val="bg1"/>
                </a:solidFill>
              </a:rPr>
              <a:t>Compare the “data” they discover with the goals/standards</a:t>
            </a:r>
            <a:r>
              <a:rPr lang="en-US" sz="1800" dirty="0">
                <a:solidFill>
                  <a:schemeClr val="bg1"/>
                </a:solidFill>
              </a:rPr>
              <a:t>, plans relevant to the situation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P’s </a:t>
            </a:r>
            <a:r>
              <a:rPr lang="en-US" sz="1800" dirty="0">
                <a:solidFill>
                  <a:schemeClr val="bg1"/>
                </a:solidFill>
              </a:rPr>
              <a:t>may tend to </a:t>
            </a:r>
            <a:r>
              <a:rPr lang="en-US" sz="1800" b="1" dirty="0">
                <a:solidFill>
                  <a:schemeClr val="bg1"/>
                </a:solidFill>
              </a:rPr>
              <a:t>keep things open-ended</a:t>
            </a:r>
            <a:r>
              <a:rPr lang="en-US" sz="1800" dirty="0">
                <a:solidFill>
                  <a:schemeClr val="bg1"/>
                </a:solidFill>
              </a:rPr>
              <a:t>; </a:t>
            </a:r>
            <a:r>
              <a:rPr lang="en-US" sz="1800" b="1" dirty="0">
                <a:solidFill>
                  <a:schemeClr val="bg1"/>
                </a:solidFill>
              </a:rPr>
              <a:t>Feel indecisive </a:t>
            </a:r>
            <a:r>
              <a:rPr lang="en-US" sz="1800" dirty="0">
                <a:solidFill>
                  <a:schemeClr val="bg1"/>
                </a:solidFill>
              </a:rPr>
              <a:t>as they view themselves and others; Get easily distracted; </a:t>
            </a:r>
            <a:r>
              <a:rPr lang="en-US" sz="1800" b="1" dirty="0">
                <a:solidFill>
                  <a:schemeClr val="bg1"/>
                </a:solidFill>
              </a:rPr>
              <a:t>Postpone </a:t>
            </a:r>
            <a:r>
              <a:rPr lang="en-US" sz="1800" dirty="0">
                <a:solidFill>
                  <a:schemeClr val="bg1"/>
                </a:solidFill>
              </a:rPr>
              <a:t>doing the self-reflection; Seek out lots of information; Go about the process of self-reflection in a </a:t>
            </a:r>
            <a:r>
              <a:rPr lang="en-US" sz="1800" b="1" dirty="0">
                <a:solidFill>
                  <a:schemeClr val="bg1"/>
                </a:solidFill>
              </a:rPr>
              <a:t>spontaneous</a:t>
            </a:r>
            <a:r>
              <a:rPr lang="en-US" sz="1800" dirty="0">
                <a:solidFill>
                  <a:schemeClr val="bg1"/>
                </a:solidFill>
              </a:rPr>
              <a:t> manner</a:t>
            </a:r>
          </a:p>
        </p:txBody>
      </p:sp>
    </p:spTree>
    <p:extLst>
      <p:ext uri="{BB962C8B-B14F-4D97-AF65-F5344CB8AC3E}">
        <p14:creationId xmlns:p14="http://schemas.microsoft.com/office/powerpoint/2010/main" val="4006192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3421"/>
            <a:ext cx="493974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cap="none" dirty="0"/>
              <a:t/>
            </a:r>
            <a:br>
              <a:rPr lang="en-US" sz="6700" b="1" cap="none" dirty="0"/>
            </a:br>
            <a:r>
              <a:rPr lang="en-US" sz="6700" b="1" cap="none" dirty="0">
                <a:solidFill>
                  <a:schemeClr val="tx2"/>
                </a:solidFill>
              </a:rPr>
              <a:t>PICTURE</a:t>
            </a:r>
            <a:r>
              <a:rPr lang="en-US" sz="6700" b="1" cap="none" dirty="0"/>
              <a:t> </a:t>
            </a:r>
            <a:br>
              <a:rPr lang="en-US" sz="6700" b="1" cap="none" dirty="0"/>
            </a:br>
            <a:r>
              <a:rPr lang="en-US" sz="6700" b="1" cap="none" dirty="0"/>
              <a:t/>
            </a:r>
            <a:br>
              <a:rPr lang="en-US" sz="6700" b="1" cap="none" dirty="0"/>
            </a:br>
            <a:r>
              <a:rPr lang="en-US" sz="5300" b="1" cap="none" dirty="0"/>
              <a:t>Look forward! </a:t>
            </a:r>
            <a:br>
              <a:rPr lang="en-US" sz="5300" b="1" cap="none" dirty="0"/>
            </a:br>
            <a:r>
              <a:rPr lang="en-US" sz="5300" b="1" cap="none" dirty="0"/>
              <a:t>What could you look like?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6DC0FE-49FA-4FA7-9CC9-0A1BE881DFFB}"/>
              </a:ext>
            </a:extLst>
          </p:cNvPr>
          <p:cNvSpPr/>
          <p:nvPr/>
        </p:nvSpPr>
        <p:spPr>
          <a:xfrm>
            <a:off x="1909969" y="556591"/>
            <a:ext cx="1212574" cy="11827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50"/>
                </a:solidFill>
              </a:rPr>
              <a:t>4</a:t>
            </a:r>
          </a:p>
        </p:txBody>
      </p:sp>
      <p:pic>
        <p:nvPicPr>
          <p:cNvPr id="6" name="Picture 5" descr="Aspirations to be an astronaut">
            <a:extLst>
              <a:ext uri="{FF2B5EF4-FFF2-40B4-BE49-F238E27FC236}">
                <a16:creationId xmlns:a16="http://schemas.microsoft.com/office/drawing/2014/main" id="{D4EC43F1-0D0A-4FF4-8C1F-760D11ED9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0051" y="0"/>
            <a:ext cx="7255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2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ntage compass">
            <a:extLst>
              <a:ext uri="{FF2B5EF4-FFF2-40B4-BE49-F238E27FC236}">
                <a16:creationId xmlns:a16="http://schemas.microsoft.com/office/drawing/2014/main" id="{1F88F649-C408-49D8-A6FE-53FEECE12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91347"/>
          </a:xfrm>
          <a:prstGeom prst="rect">
            <a:avLst/>
          </a:prstGeom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87626" y="2262814"/>
            <a:ext cx="4701209" cy="196131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dirty="0">
                <a:solidFill>
                  <a:srgbClr val="000066"/>
                </a:solidFill>
              </a:rPr>
              <a:t/>
            </a:r>
            <a:br>
              <a:rPr lang="en-US" altLang="en-US" sz="3200" dirty="0">
                <a:solidFill>
                  <a:srgbClr val="000066"/>
                </a:solidFill>
              </a:rPr>
            </a:br>
            <a:r>
              <a:rPr lang="en-US" altLang="en-US" sz="4000" i="1" cap="none" dirty="0">
                <a:solidFill>
                  <a:srgbClr val="000066"/>
                </a:solidFill>
              </a:rPr>
              <a:t>with Dr. Greg Huszczo </a:t>
            </a:r>
            <a:br>
              <a:rPr lang="en-US" altLang="en-US" sz="4000" i="1" cap="none" dirty="0">
                <a:solidFill>
                  <a:srgbClr val="000066"/>
                </a:solidFill>
              </a:rPr>
            </a:br>
            <a:r>
              <a:rPr lang="en-US" altLang="en-US" sz="4000" i="1" cap="none" dirty="0">
                <a:solidFill>
                  <a:srgbClr val="000066"/>
                </a:solidFill>
              </a:rPr>
              <a:t>&amp; Christy Hicks </a:t>
            </a:r>
            <a:br>
              <a:rPr lang="en-US" altLang="en-US" sz="4000" i="1" cap="none" dirty="0">
                <a:solidFill>
                  <a:srgbClr val="000066"/>
                </a:solidFill>
              </a:rPr>
            </a:br>
            <a:r>
              <a:rPr lang="en-US" altLang="en-US" sz="4000" i="1" cap="none" dirty="0">
                <a:solidFill>
                  <a:srgbClr val="000066"/>
                </a:solidFill>
              </a:rPr>
              <a:t>(as your guides)</a:t>
            </a:r>
            <a:r>
              <a:rPr lang="en-US" altLang="en-US" sz="3200" cap="none" dirty="0">
                <a:solidFill>
                  <a:srgbClr val="000066"/>
                </a:solidFill>
              </a:rPr>
              <a:t/>
            </a:r>
            <a:br>
              <a:rPr lang="en-US" altLang="en-US" sz="3200" cap="none" dirty="0">
                <a:solidFill>
                  <a:srgbClr val="000066"/>
                </a:solidFill>
              </a:rPr>
            </a:br>
            <a:r>
              <a:rPr lang="en-US" altLang="en-US" sz="3200" cap="none" dirty="0">
                <a:solidFill>
                  <a:srgbClr val="000066"/>
                </a:solidFill>
              </a:rPr>
              <a:t/>
            </a:r>
            <a:br>
              <a:rPr lang="en-US" altLang="en-US" sz="3200" cap="none" dirty="0">
                <a:solidFill>
                  <a:srgbClr val="000066"/>
                </a:solidFill>
              </a:rPr>
            </a:br>
            <a:endParaRPr lang="en-US" altLang="en-US" sz="3200" cap="none" dirty="0">
              <a:solidFill>
                <a:srgbClr val="000066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8E3637-2ECA-4E07-A64E-3FC6530015EE}"/>
              </a:ext>
            </a:extLst>
          </p:cNvPr>
          <p:cNvSpPr txBox="1">
            <a:spLocks/>
          </p:cNvSpPr>
          <p:nvPr/>
        </p:nvSpPr>
        <p:spPr>
          <a:xfrm>
            <a:off x="247649" y="44016"/>
            <a:ext cx="9620251" cy="2041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>
                <a:solidFill>
                  <a:srgbClr val="000066"/>
                </a:solidFill>
              </a:rPr>
              <a:t>Navigating Change</a:t>
            </a:r>
            <a:r>
              <a:rPr lang="en-US" b="1" cap="none" dirty="0">
                <a:solidFill>
                  <a:srgbClr val="000066"/>
                </a:solidFill>
              </a:rPr>
              <a:t>: </a:t>
            </a:r>
            <a:br>
              <a:rPr lang="en-US" b="1" cap="none" dirty="0">
                <a:solidFill>
                  <a:srgbClr val="000066"/>
                </a:solidFill>
              </a:rPr>
            </a:br>
            <a:r>
              <a:rPr lang="en-US" sz="4000" b="1" cap="none" dirty="0">
                <a:solidFill>
                  <a:srgbClr val="000066"/>
                </a:solidFill>
              </a:rPr>
              <a:t>Personally, Professionally &amp; Organizationally</a:t>
            </a:r>
            <a:r>
              <a:rPr lang="en-US" b="1" cap="none" dirty="0">
                <a:solidFill>
                  <a:srgbClr val="000066"/>
                </a:solidFill>
              </a:rPr>
              <a:t/>
            </a:r>
            <a:br>
              <a:rPr lang="en-US" b="1" cap="none" dirty="0">
                <a:solidFill>
                  <a:srgbClr val="000066"/>
                </a:solidFill>
              </a:rPr>
            </a:br>
            <a:endParaRPr lang="en-US" i="1" cap="none" dirty="0">
              <a:solidFill>
                <a:srgbClr val="00006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89E48-8664-42CC-AABC-34B5758898ED}"/>
              </a:ext>
            </a:extLst>
          </p:cNvPr>
          <p:cNvSpPr txBox="1"/>
          <p:nvPr/>
        </p:nvSpPr>
        <p:spPr>
          <a:xfrm>
            <a:off x="240435" y="4492109"/>
            <a:ext cx="4513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cap="none" dirty="0">
                <a:solidFill>
                  <a:srgbClr val="000066"/>
                </a:solidFill>
              </a:rPr>
              <a:t>More resources available at:</a:t>
            </a:r>
          </a:p>
          <a:p>
            <a:r>
              <a:rPr lang="en-US" altLang="en-US" sz="2400" cap="none" dirty="0">
                <a:solidFill>
                  <a:srgbClr val="000066"/>
                </a:solidFill>
              </a:rPr>
              <a:t>www.TeamsLeadershipChange.com</a:t>
            </a:r>
            <a:endParaRPr lang="en-US" sz="2400" dirty="0"/>
          </a:p>
        </p:txBody>
      </p:sp>
      <p:pic>
        <p:nvPicPr>
          <p:cNvPr id="1026" name="Picture 2" descr="The British Association for Psychological Type">
            <a:extLst>
              <a:ext uri="{FF2B5EF4-FFF2-40B4-BE49-F238E27FC236}">
                <a16:creationId xmlns:a16="http://schemas.microsoft.com/office/drawing/2014/main" id="{3DD919FB-5941-4D9F-A153-9F2D2DBC2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49" y="573941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F68668-DD46-48B0-B4A9-13AEF06A8598}"/>
              </a:ext>
            </a:extLst>
          </p:cNvPr>
          <p:cNvSpPr txBox="1"/>
          <p:nvPr/>
        </p:nvSpPr>
        <p:spPr>
          <a:xfrm>
            <a:off x="1307235" y="5926394"/>
            <a:ext cx="1853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66"/>
                </a:solidFill>
              </a:rPr>
              <a:t>April 7, 2022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4604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787" y="670069"/>
            <a:ext cx="8693424" cy="1079653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chemeClr val="tx2"/>
                </a:solidFill>
              </a:rPr>
              <a:t>PICTURE: </a:t>
            </a:r>
            <a:r>
              <a:rPr lang="en-US" b="1" cap="none" dirty="0"/>
              <a:t/>
            </a:r>
            <a:br>
              <a:rPr lang="en-US" b="1" cap="none" dirty="0"/>
            </a:br>
            <a:r>
              <a:rPr lang="en-US" sz="3600" b="1" cap="none" dirty="0"/>
              <a:t>Look forward!   What could you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856" y="2287294"/>
            <a:ext cx="10254343" cy="4281636"/>
          </a:xfrm>
        </p:spPr>
        <p:txBody>
          <a:bodyPr>
            <a:noAutofit/>
          </a:bodyPr>
          <a:lstStyle/>
          <a:p>
            <a:r>
              <a:rPr lang="en-US" sz="3200" b="1" dirty="0"/>
              <a:t> What is your (or your organization’s) preferred future? </a:t>
            </a:r>
          </a:p>
          <a:p>
            <a:r>
              <a:rPr lang="en-US" sz="3200" b="1" dirty="0"/>
              <a:t> What do you want to become?</a:t>
            </a:r>
          </a:p>
          <a:p>
            <a:r>
              <a:rPr lang="en-US" sz="3200" b="1" dirty="0"/>
              <a:t> What is your potential?</a:t>
            </a:r>
          </a:p>
          <a:p>
            <a:r>
              <a:rPr lang="en-US" sz="3200" b="1" dirty="0"/>
              <a:t> Where do you want to go? </a:t>
            </a:r>
          </a:p>
          <a:p>
            <a:r>
              <a:rPr lang="en-US" sz="3200" b="1" dirty="0"/>
              <a:t> What does your destination brochure look like?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82A823-ADCB-4857-B6A8-6E74F087D7F6}"/>
              </a:ext>
            </a:extLst>
          </p:cNvPr>
          <p:cNvSpPr/>
          <p:nvPr/>
        </p:nvSpPr>
        <p:spPr>
          <a:xfrm>
            <a:off x="1141413" y="618518"/>
            <a:ext cx="1212574" cy="11827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5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04521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787" y="670069"/>
            <a:ext cx="8693424" cy="1079653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chemeClr val="tx2"/>
                </a:solidFill>
              </a:rPr>
              <a:t>PICTURE: </a:t>
            </a:r>
            <a:r>
              <a:rPr lang="en-US" b="1" cap="none" dirty="0"/>
              <a:t/>
            </a:r>
            <a:br>
              <a:rPr lang="en-US" b="1" cap="none" dirty="0"/>
            </a:br>
            <a:r>
              <a:rPr lang="en-US" sz="3600" b="1" cap="none" dirty="0"/>
              <a:t>Look forward!   What could you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868" y="2567446"/>
            <a:ext cx="10254343" cy="3920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Upcoming Question for Break-out Room: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might </a:t>
            </a:r>
            <a:r>
              <a:rPr lang="en-US" sz="4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preferences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the way you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your mission/vision?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82A823-ADCB-4857-B6A8-6E74F087D7F6}"/>
              </a:ext>
            </a:extLst>
          </p:cNvPr>
          <p:cNvSpPr/>
          <p:nvPr/>
        </p:nvSpPr>
        <p:spPr>
          <a:xfrm>
            <a:off x="1141413" y="618518"/>
            <a:ext cx="1212574" cy="11827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5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76410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8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600" b="1" cap="none" dirty="0"/>
              <a:t>Speculations regarding type preference influences on PICTURING your future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57" y="757351"/>
            <a:ext cx="11961811" cy="6100649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</a:rPr>
              <a:t>E’s </a:t>
            </a:r>
            <a:r>
              <a:rPr lang="en-US" sz="2900" dirty="0">
                <a:solidFill>
                  <a:schemeClr val="bg1"/>
                </a:solidFill>
              </a:rPr>
              <a:t>may tend to </a:t>
            </a:r>
            <a:r>
              <a:rPr lang="en-US" sz="2900" b="1" dirty="0">
                <a:solidFill>
                  <a:schemeClr val="bg1"/>
                </a:solidFill>
              </a:rPr>
              <a:t>gain energy </a:t>
            </a:r>
            <a:r>
              <a:rPr lang="en-US" sz="2900" dirty="0">
                <a:solidFill>
                  <a:schemeClr val="bg1"/>
                </a:solidFill>
              </a:rPr>
              <a:t>when talking to people about the future me; Be wiling to wing-it; </a:t>
            </a:r>
            <a:r>
              <a:rPr lang="en-US" sz="2900" b="1" dirty="0">
                <a:solidFill>
                  <a:schemeClr val="bg1"/>
                </a:solidFill>
              </a:rPr>
              <a:t>Speculate broadly </a:t>
            </a:r>
            <a:r>
              <a:rPr lang="en-US" sz="2900" dirty="0">
                <a:solidFill>
                  <a:schemeClr val="bg1"/>
                </a:solidFill>
              </a:rPr>
              <a:t>and optimistically; </a:t>
            </a:r>
            <a:r>
              <a:rPr lang="en-US" sz="2900" b="1" dirty="0">
                <a:solidFill>
                  <a:schemeClr val="bg1"/>
                </a:solidFill>
              </a:rPr>
              <a:t>Focus on the external world of people and things and not their inner self</a:t>
            </a:r>
            <a:r>
              <a:rPr lang="en-US" sz="2900" dirty="0">
                <a:solidFill>
                  <a:schemeClr val="bg1"/>
                </a:solidFill>
              </a:rPr>
              <a:t>; Be willing to share their vision</a:t>
            </a:r>
          </a:p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</a:rPr>
              <a:t>I’s </a:t>
            </a:r>
            <a:r>
              <a:rPr lang="en-US" sz="2900" dirty="0">
                <a:solidFill>
                  <a:schemeClr val="bg1"/>
                </a:solidFill>
              </a:rPr>
              <a:t>may tend to be </a:t>
            </a:r>
            <a:r>
              <a:rPr lang="en-US" sz="2900" b="1" dirty="0">
                <a:solidFill>
                  <a:schemeClr val="bg1"/>
                </a:solidFill>
              </a:rPr>
              <a:t>cautious and self-protecti</a:t>
            </a:r>
            <a:r>
              <a:rPr lang="en-US" sz="2900" dirty="0">
                <a:solidFill>
                  <a:schemeClr val="bg1"/>
                </a:solidFill>
              </a:rPr>
              <a:t>ve about their futures; Intensely try to discover deep interests in the future; </a:t>
            </a:r>
            <a:r>
              <a:rPr lang="en-US" sz="2900" b="1" dirty="0">
                <a:solidFill>
                  <a:schemeClr val="bg1"/>
                </a:solidFill>
              </a:rPr>
              <a:t>Focus on the inner world of concepts and ideas </a:t>
            </a:r>
            <a:r>
              <a:rPr lang="en-US" sz="2900" dirty="0">
                <a:solidFill>
                  <a:schemeClr val="bg1"/>
                </a:solidFill>
              </a:rPr>
              <a:t>and not external circumstances; Wait to be asked to share their vision </a:t>
            </a:r>
          </a:p>
          <a:p>
            <a:pPr>
              <a:spcBef>
                <a:spcPts val="0"/>
              </a:spcBef>
            </a:pPr>
            <a:endParaRPr lang="en-US" sz="15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</a:rPr>
              <a:t>S’s </a:t>
            </a:r>
            <a:r>
              <a:rPr lang="en-US" sz="2900" dirty="0">
                <a:solidFill>
                  <a:schemeClr val="bg1"/>
                </a:solidFill>
              </a:rPr>
              <a:t>may tend to be more interested in the facts and what could actually happen; </a:t>
            </a:r>
            <a:r>
              <a:rPr lang="en-US" sz="2900" b="1" dirty="0">
                <a:solidFill>
                  <a:schemeClr val="bg1"/>
                </a:solidFill>
              </a:rPr>
              <a:t>Use their five senses </a:t>
            </a:r>
            <a:r>
              <a:rPr lang="en-US" sz="2900" dirty="0">
                <a:solidFill>
                  <a:schemeClr val="bg1"/>
                </a:solidFill>
              </a:rPr>
              <a:t>to discover their potential future self; </a:t>
            </a:r>
            <a:r>
              <a:rPr lang="en-US" sz="2900" b="1" dirty="0">
                <a:solidFill>
                  <a:schemeClr val="bg1"/>
                </a:solidFill>
              </a:rPr>
              <a:t>Not make things overly complicated</a:t>
            </a:r>
            <a:r>
              <a:rPr lang="en-US" sz="2900" dirty="0">
                <a:solidFill>
                  <a:schemeClr val="bg1"/>
                </a:solidFill>
              </a:rPr>
              <a:t>; Mistrust their intuition about their potential; Want to see what others have come up with; </a:t>
            </a:r>
            <a:r>
              <a:rPr lang="en-US" sz="2900" b="1" dirty="0">
                <a:solidFill>
                  <a:schemeClr val="bg1"/>
                </a:solidFill>
              </a:rPr>
              <a:t>Be more short-term oriented</a:t>
            </a:r>
          </a:p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</a:rPr>
              <a:t>N’s</a:t>
            </a:r>
            <a:r>
              <a:rPr lang="en-US" sz="2900" dirty="0">
                <a:solidFill>
                  <a:schemeClr val="bg1"/>
                </a:solidFill>
              </a:rPr>
              <a:t> may tend to really enjoy speculating about the future; </a:t>
            </a:r>
            <a:r>
              <a:rPr lang="en-US" sz="2900" b="1" dirty="0">
                <a:solidFill>
                  <a:schemeClr val="bg1"/>
                </a:solidFill>
              </a:rPr>
              <a:t>Try to make their vision a coherent whole</a:t>
            </a:r>
            <a:r>
              <a:rPr lang="en-US" sz="2900" dirty="0">
                <a:solidFill>
                  <a:schemeClr val="bg1"/>
                </a:solidFill>
              </a:rPr>
              <a:t>; </a:t>
            </a:r>
            <a:r>
              <a:rPr lang="en-US" sz="2900" b="1" dirty="0">
                <a:solidFill>
                  <a:schemeClr val="bg1"/>
                </a:solidFill>
              </a:rPr>
              <a:t>Use theories </a:t>
            </a:r>
            <a:r>
              <a:rPr lang="en-US" sz="2900" dirty="0">
                <a:solidFill>
                  <a:schemeClr val="bg1"/>
                </a:solidFill>
              </a:rPr>
              <a:t>to guide their thinking; Be quite </a:t>
            </a:r>
            <a:r>
              <a:rPr lang="en-US" sz="2900" b="1" dirty="0">
                <a:solidFill>
                  <a:schemeClr val="bg1"/>
                </a:solidFill>
              </a:rPr>
              <a:t>creative</a:t>
            </a:r>
            <a:r>
              <a:rPr lang="en-US" sz="2900" dirty="0">
                <a:solidFill>
                  <a:schemeClr val="bg1"/>
                </a:solidFill>
              </a:rPr>
              <a:t> about this step; Feel excited about possible insights; </a:t>
            </a:r>
            <a:r>
              <a:rPr lang="en-US" sz="2900" b="1" dirty="0">
                <a:solidFill>
                  <a:schemeClr val="bg1"/>
                </a:solidFill>
              </a:rPr>
              <a:t>Trust their hunches </a:t>
            </a:r>
            <a:r>
              <a:rPr lang="en-US" sz="2900" dirty="0">
                <a:solidFill>
                  <a:schemeClr val="bg1"/>
                </a:solidFill>
              </a:rPr>
              <a:t>about the future</a:t>
            </a:r>
          </a:p>
          <a:p>
            <a:pPr>
              <a:spcBef>
                <a:spcPts val="0"/>
              </a:spcBef>
            </a:pPr>
            <a:endParaRPr lang="en-US" sz="15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</a:rPr>
              <a:t>T’s</a:t>
            </a:r>
            <a:r>
              <a:rPr lang="en-US" sz="2900" dirty="0">
                <a:solidFill>
                  <a:schemeClr val="bg1"/>
                </a:solidFill>
              </a:rPr>
              <a:t> may tend to apply the principles of logic to come to conclusions; </a:t>
            </a:r>
            <a:r>
              <a:rPr lang="en-US" sz="2900" b="1" dirty="0">
                <a:solidFill>
                  <a:schemeClr val="bg1"/>
                </a:solidFill>
              </a:rPr>
              <a:t>Appear to be impersonal </a:t>
            </a:r>
            <a:r>
              <a:rPr lang="en-US" sz="2900" dirty="0">
                <a:solidFill>
                  <a:schemeClr val="bg1"/>
                </a:solidFill>
              </a:rPr>
              <a:t>as they speculate about their future; Be nonchalant about how good things could be; Examine the future from an </a:t>
            </a:r>
            <a:r>
              <a:rPr lang="en-US" sz="2900" b="1" dirty="0">
                <a:solidFill>
                  <a:schemeClr val="bg1"/>
                </a:solidFill>
              </a:rPr>
              <a:t>objective</a:t>
            </a:r>
            <a:r>
              <a:rPr lang="en-US" sz="2900" dirty="0">
                <a:solidFill>
                  <a:schemeClr val="bg1"/>
                </a:solidFill>
              </a:rPr>
              <a:t> point of view; </a:t>
            </a:r>
            <a:r>
              <a:rPr lang="en-US" sz="2900" b="1" dirty="0">
                <a:solidFill>
                  <a:schemeClr val="bg1"/>
                </a:solidFill>
              </a:rPr>
              <a:t>Come up with solutions to problems more that come up with a vision</a:t>
            </a:r>
          </a:p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</a:rPr>
              <a:t>F’s </a:t>
            </a:r>
            <a:r>
              <a:rPr lang="en-US" sz="2900" dirty="0">
                <a:solidFill>
                  <a:schemeClr val="bg1"/>
                </a:solidFill>
              </a:rPr>
              <a:t>may tend to make sure their </a:t>
            </a:r>
            <a:r>
              <a:rPr lang="en-US" sz="2900" b="1" dirty="0">
                <a:solidFill>
                  <a:schemeClr val="bg1"/>
                </a:solidFill>
              </a:rPr>
              <a:t>vision is in line with their values and beliefs</a:t>
            </a:r>
            <a:r>
              <a:rPr lang="en-US" sz="2900" dirty="0">
                <a:solidFill>
                  <a:schemeClr val="bg1"/>
                </a:solidFill>
              </a:rPr>
              <a:t>; Emphasize a vision that has people being in </a:t>
            </a:r>
            <a:r>
              <a:rPr lang="en-US" sz="2900" b="1" dirty="0">
                <a:solidFill>
                  <a:schemeClr val="bg1"/>
                </a:solidFill>
              </a:rPr>
              <a:t>harmony</a:t>
            </a:r>
            <a:r>
              <a:rPr lang="en-US" sz="2900" dirty="0">
                <a:solidFill>
                  <a:schemeClr val="bg1"/>
                </a:solidFill>
              </a:rPr>
              <a:t>; </a:t>
            </a:r>
            <a:r>
              <a:rPr lang="en-US" sz="2900" b="1" dirty="0">
                <a:solidFill>
                  <a:schemeClr val="bg1"/>
                </a:solidFill>
              </a:rPr>
              <a:t>Examine how their vision might impact other people</a:t>
            </a:r>
            <a:r>
              <a:rPr lang="en-US" sz="2900" dirty="0">
                <a:solidFill>
                  <a:schemeClr val="bg1"/>
                </a:solidFill>
              </a:rPr>
              <a:t>; Subjectively bias their thoughts; Evaluate their vision on whether they like it or dislike it</a:t>
            </a:r>
          </a:p>
          <a:p>
            <a:pPr>
              <a:spcBef>
                <a:spcPts val="0"/>
              </a:spcBef>
            </a:pPr>
            <a:endParaRPr lang="en-US" sz="15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</a:rPr>
              <a:t>J’s </a:t>
            </a:r>
            <a:r>
              <a:rPr lang="en-US" sz="2900" dirty="0">
                <a:solidFill>
                  <a:schemeClr val="bg1"/>
                </a:solidFill>
              </a:rPr>
              <a:t>may tend to push for closure and </a:t>
            </a:r>
            <a:r>
              <a:rPr lang="en-US" sz="2900" b="1" dirty="0">
                <a:solidFill>
                  <a:schemeClr val="bg1"/>
                </a:solidFill>
              </a:rPr>
              <a:t>finish the visioning efficiently</a:t>
            </a:r>
            <a:r>
              <a:rPr lang="en-US" sz="2900" dirty="0">
                <a:solidFill>
                  <a:schemeClr val="bg1"/>
                </a:solidFill>
              </a:rPr>
              <a:t>; Be more </a:t>
            </a:r>
            <a:r>
              <a:rPr lang="en-US" sz="2900" b="1" dirty="0">
                <a:solidFill>
                  <a:schemeClr val="bg1"/>
                </a:solidFill>
              </a:rPr>
              <a:t>decisive and purposeful</a:t>
            </a:r>
            <a:r>
              <a:rPr lang="en-US" sz="2900" dirty="0">
                <a:solidFill>
                  <a:schemeClr val="bg1"/>
                </a:solidFill>
              </a:rPr>
              <a:t>; Come up with a series of goals and standards</a:t>
            </a:r>
            <a:r>
              <a:rPr lang="en-US" sz="2900" b="1" dirty="0">
                <a:solidFill>
                  <a:schemeClr val="bg1"/>
                </a:solidFill>
              </a:rPr>
              <a:t>; May cut off information too quickly </a:t>
            </a:r>
            <a:r>
              <a:rPr lang="en-US" sz="2900" dirty="0">
                <a:solidFill>
                  <a:schemeClr val="bg1"/>
                </a:solidFill>
              </a:rPr>
              <a:t>to come up with a comprehensive vision</a:t>
            </a:r>
          </a:p>
          <a:p>
            <a:pPr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</a:rPr>
              <a:t>P’s</a:t>
            </a:r>
            <a:r>
              <a:rPr lang="en-US" sz="2900" dirty="0">
                <a:solidFill>
                  <a:schemeClr val="bg1"/>
                </a:solidFill>
              </a:rPr>
              <a:t> may tend to </a:t>
            </a:r>
            <a:r>
              <a:rPr lang="en-US" sz="2900" b="1" dirty="0">
                <a:solidFill>
                  <a:schemeClr val="bg1"/>
                </a:solidFill>
              </a:rPr>
              <a:t>keep things open-ended</a:t>
            </a:r>
            <a:r>
              <a:rPr lang="en-US" sz="2900" dirty="0">
                <a:solidFill>
                  <a:schemeClr val="bg1"/>
                </a:solidFill>
              </a:rPr>
              <a:t>; </a:t>
            </a:r>
            <a:r>
              <a:rPr lang="en-US" sz="2900" b="1" dirty="0">
                <a:solidFill>
                  <a:schemeClr val="bg1"/>
                </a:solidFill>
              </a:rPr>
              <a:t>Get more pleasure from starting to think about their future than to complete this step</a:t>
            </a:r>
            <a:r>
              <a:rPr lang="en-US" sz="2900" dirty="0">
                <a:solidFill>
                  <a:schemeClr val="bg1"/>
                </a:solidFill>
              </a:rPr>
              <a:t>; Feel more comfortable with the ambiguity associated with visioning; Be </a:t>
            </a:r>
            <a:r>
              <a:rPr lang="en-US" sz="2900" b="1" dirty="0">
                <a:solidFill>
                  <a:schemeClr val="bg1"/>
                </a:solidFill>
              </a:rPr>
              <a:t>prone to second-guessing </a:t>
            </a:r>
            <a:r>
              <a:rPr lang="en-US" sz="2900" dirty="0">
                <a:solidFill>
                  <a:schemeClr val="bg1"/>
                </a:solidFill>
              </a:rPr>
              <a:t>their vision; Want to know all the ways they could go about visioning</a:t>
            </a:r>
          </a:p>
        </p:txBody>
      </p:sp>
    </p:spTree>
    <p:extLst>
      <p:ext uri="{BB962C8B-B14F-4D97-AF65-F5344CB8AC3E}">
        <p14:creationId xmlns:p14="http://schemas.microsoft.com/office/powerpoint/2010/main" val="2708033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26DC0FE-49FA-4FA7-9CC9-0A1BE881DFFB}"/>
              </a:ext>
            </a:extLst>
          </p:cNvPr>
          <p:cNvSpPr/>
          <p:nvPr/>
        </p:nvSpPr>
        <p:spPr>
          <a:xfrm>
            <a:off x="2459933" y="606286"/>
            <a:ext cx="1212574" cy="11827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50"/>
                </a:solidFill>
              </a:rPr>
              <a:t>5</a:t>
            </a:r>
          </a:p>
        </p:txBody>
      </p:sp>
      <p:pic>
        <p:nvPicPr>
          <p:cNvPr id="4" name="Picture 3" descr="A person reaching for a paper on a table full of paper and sticky notes">
            <a:extLst>
              <a:ext uri="{FF2B5EF4-FFF2-40B4-BE49-F238E27FC236}">
                <a16:creationId xmlns:a16="http://schemas.microsoft.com/office/drawing/2014/main" id="{69130221-D42E-4B85-9CFE-B2D3835BB9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22170"/>
            <a:ext cx="61722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661990-FE68-4EE6-9C17-DD4BE546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93360"/>
            <a:ext cx="5218043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cap="none" dirty="0"/>
              <a:t/>
            </a:r>
            <a:br>
              <a:rPr lang="en-US" sz="6700" b="1" cap="none" dirty="0"/>
            </a:br>
            <a:r>
              <a:rPr lang="en-US" sz="6700" b="1" cap="none" dirty="0">
                <a:solidFill>
                  <a:schemeClr val="tx2"/>
                </a:solidFill>
              </a:rPr>
              <a:t>PLAN/PREPARE</a:t>
            </a:r>
            <a:r>
              <a:rPr lang="en-US" sz="6700" b="1" cap="none" dirty="0"/>
              <a:t> </a:t>
            </a:r>
            <a:br>
              <a:rPr lang="en-US" sz="6700" b="1" cap="none" dirty="0"/>
            </a:br>
            <a:r>
              <a:rPr lang="en-US" sz="6700" b="1" cap="none" dirty="0"/>
              <a:t/>
            </a:r>
            <a:br>
              <a:rPr lang="en-US" sz="6700" b="1" cap="none" dirty="0"/>
            </a:br>
            <a:r>
              <a:rPr lang="en-US" sz="5300" b="1" cap="none" dirty="0"/>
              <a:t>Look for a map! </a:t>
            </a:r>
            <a:br>
              <a:rPr lang="en-US" sz="5300" b="1" cap="none" dirty="0"/>
            </a:br>
            <a:r>
              <a:rPr lang="en-US" sz="5300" b="1" cap="none" dirty="0"/>
              <a:t>What’s our plan?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33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787" y="670069"/>
            <a:ext cx="8693424" cy="1079653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chemeClr val="tx2"/>
                </a:solidFill>
              </a:rPr>
              <a:t>PLAN/PREPARE: </a:t>
            </a:r>
            <a:r>
              <a:rPr lang="en-US" b="1" cap="none" dirty="0"/>
              <a:t/>
            </a:r>
            <a:br>
              <a:rPr lang="en-US" b="1" cap="none" dirty="0"/>
            </a:br>
            <a:r>
              <a:rPr lang="en-US" sz="3600" b="1" cap="none" dirty="0"/>
              <a:t>Look for a map!  What’s our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856" y="2287294"/>
            <a:ext cx="10254343" cy="4281636"/>
          </a:xfrm>
        </p:spPr>
        <p:txBody>
          <a:bodyPr>
            <a:noAutofit/>
          </a:bodyPr>
          <a:lstStyle/>
          <a:p>
            <a:r>
              <a:rPr lang="en-US" sz="3200" b="1" dirty="0"/>
              <a:t> What convinces you that change is needed?</a:t>
            </a:r>
          </a:p>
          <a:p>
            <a:r>
              <a:rPr lang="en-US" sz="3200" b="1" dirty="0"/>
              <a:t> What’s your itinerary? </a:t>
            </a:r>
          </a:p>
          <a:p>
            <a:r>
              <a:rPr lang="en-US" sz="3200" b="1" dirty="0"/>
              <a:t> What steps do you need to take? …GPS directions</a:t>
            </a:r>
          </a:p>
          <a:p>
            <a:r>
              <a:rPr lang="en-US" sz="3200" b="1" dirty="0"/>
              <a:t> What resources will be needed?</a:t>
            </a:r>
          </a:p>
          <a:p>
            <a:r>
              <a:rPr lang="en-US" sz="3200" b="1" dirty="0"/>
              <a:t> What do you need to know or do?</a:t>
            </a:r>
          </a:p>
          <a:p>
            <a:r>
              <a:rPr lang="en-US" sz="3200" b="1" dirty="0"/>
              <a:t> Who should you notify/consult/collaborate with?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82A823-ADCB-4857-B6A8-6E74F087D7F6}"/>
              </a:ext>
            </a:extLst>
          </p:cNvPr>
          <p:cNvSpPr/>
          <p:nvPr/>
        </p:nvSpPr>
        <p:spPr>
          <a:xfrm>
            <a:off x="1141413" y="618518"/>
            <a:ext cx="1212574" cy="11827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83537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787" y="670069"/>
            <a:ext cx="8693424" cy="1079653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2FFFF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PLAN/PREPARE: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Look for a map!  What’s our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868" y="2567446"/>
            <a:ext cx="10254343" cy="3920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Upcoming Question for Break-out Room: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might </a:t>
            </a:r>
            <a:r>
              <a:rPr lang="en-US" sz="4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preferences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the way you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plan for change?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82A823-ADCB-4857-B6A8-6E74F087D7F6}"/>
              </a:ext>
            </a:extLst>
          </p:cNvPr>
          <p:cNvSpPr/>
          <p:nvPr/>
        </p:nvSpPr>
        <p:spPr>
          <a:xfrm>
            <a:off x="1141413" y="618518"/>
            <a:ext cx="1212574" cy="11827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77142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547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600" b="1" cap="none" dirty="0"/>
              <a:t>Speculations regarding type preference influences on PLANNING and PREPARING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39" y="848616"/>
            <a:ext cx="11846789" cy="5900527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sz="2300" b="1" dirty="0">
                <a:solidFill>
                  <a:schemeClr val="bg1"/>
                </a:solidFill>
              </a:rPr>
              <a:t>E’s 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may tend to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move to action too quickly </a:t>
            </a:r>
            <a:r>
              <a:rPr lang="en-US" sz="2300" dirty="0">
                <a:solidFill>
                  <a:schemeClr val="bg1"/>
                </a:solidFill>
              </a:rPr>
              <a:t>and not think it through;  </a:t>
            </a:r>
            <a:r>
              <a:rPr lang="en-US" sz="2300" b="1" dirty="0">
                <a:solidFill>
                  <a:schemeClr val="bg1"/>
                </a:solidFill>
              </a:rPr>
              <a:t>Involve others in the development of the plan </a:t>
            </a:r>
            <a:r>
              <a:rPr lang="en-US" sz="2300" dirty="0">
                <a:solidFill>
                  <a:schemeClr val="bg1"/>
                </a:solidFill>
              </a:rPr>
              <a:t>and gain their buy-in;  Communicate the plan keeping others informed;  </a:t>
            </a:r>
            <a:r>
              <a:rPr lang="en-US" sz="2300" b="1" dirty="0">
                <a:solidFill>
                  <a:schemeClr val="bg1"/>
                </a:solidFill>
              </a:rPr>
              <a:t>Include steps to address external elements </a:t>
            </a:r>
          </a:p>
          <a:p>
            <a:pPr>
              <a:spcBef>
                <a:spcPts val="0"/>
              </a:spcBef>
            </a:pPr>
            <a:r>
              <a:rPr lang="en-US" sz="2300" b="1" dirty="0">
                <a:solidFill>
                  <a:schemeClr val="bg1"/>
                </a:solidFill>
              </a:rPr>
              <a:t>I’s may tend to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reflect deeply </a:t>
            </a:r>
            <a:r>
              <a:rPr lang="en-US" sz="2300" dirty="0">
                <a:solidFill>
                  <a:schemeClr val="bg1"/>
                </a:solidFill>
              </a:rPr>
              <a:t>on what may need to be included; </a:t>
            </a:r>
            <a:r>
              <a:rPr lang="en-US" sz="2300" b="1" dirty="0">
                <a:solidFill>
                  <a:schemeClr val="bg1"/>
                </a:solidFill>
              </a:rPr>
              <a:t>Be reluctant to involve lots of others </a:t>
            </a:r>
            <a:r>
              <a:rPr lang="en-US" sz="2300" dirty="0">
                <a:solidFill>
                  <a:schemeClr val="bg1"/>
                </a:solidFill>
              </a:rPr>
              <a:t>in the plan’s development; Dedicate time to </a:t>
            </a:r>
            <a:r>
              <a:rPr lang="en-US" sz="2300" b="1" dirty="0">
                <a:solidFill>
                  <a:schemeClr val="bg1"/>
                </a:solidFill>
              </a:rPr>
              <a:t>identify what we are learning as we are planning</a:t>
            </a:r>
          </a:p>
          <a:p>
            <a:pPr>
              <a:spcBef>
                <a:spcPts val="0"/>
              </a:spcBef>
            </a:pPr>
            <a:endParaRPr lang="en-US" sz="23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300" b="1" dirty="0">
                <a:solidFill>
                  <a:schemeClr val="bg1"/>
                </a:solidFill>
              </a:rPr>
              <a:t>S’s may tend to</a:t>
            </a:r>
            <a:r>
              <a:rPr lang="en-US" sz="2300" dirty="0">
                <a:solidFill>
                  <a:schemeClr val="bg1"/>
                </a:solidFill>
              </a:rPr>
              <a:t> develop an incremental </a:t>
            </a:r>
            <a:r>
              <a:rPr lang="en-US" sz="2300" b="1" dirty="0">
                <a:solidFill>
                  <a:schemeClr val="bg1"/>
                </a:solidFill>
              </a:rPr>
              <a:t>plan…a tactical rather than a transformational plan</a:t>
            </a:r>
            <a:r>
              <a:rPr lang="en-US" sz="2300" dirty="0">
                <a:solidFill>
                  <a:schemeClr val="bg1"/>
                </a:solidFill>
              </a:rPr>
              <a:t>; Break down the bigger goals into </a:t>
            </a:r>
            <a:r>
              <a:rPr lang="en-US" sz="2300" b="1" dirty="0">
                <a:solidFill>
                  <a:schemeClr val="bg1"/>
                </a:solidFill>
              </a:rPr>
              <a:t>step-by-step actions</a:t>
            </a:r>
            <a:r>
              <a:rPr lang="en-US" sz="2300" dirty="0">
                <a:solidFill>
                  <a:schemeClr val="bg1"/>
                </a:solidFill>
              </a:rPr>
              <a:t>; paying attention to the details; Translate the conceptual elements of the vision into </a:t>
            </a:r>
            <a:r>
              <a:rPr lang="en-US" sz="2300" b="1" dirty="0">
                <a:solidFill>
                  <a:schemeClr val="bg1"/>
                </a:solidFill>
              </a:rPr>
              <a:t>practical </a:t>
            </a:r>
            <a:r>
              <a:rPr lang="en-US" sz="2300" dirty="0">
                <a:solidFill>
                  <a:schemeClr val="bg1"/>
                </a:solidFill>
              </a:rPr>
              <a:t>entities; </a:t>
            </a:r>
            <a:r>
              <a:rPr lang="en-US" sz="2300" b="1" dirty="0">
                <a:solidFill>
                  <a:schemeClr val="bg1"/>
                </a:solidFill>
              </a:rPr>
              <a:t>Use their experience base </a:t>
            </a:r>
            <a:r>
              <a:rPr lang="en-US" sz="2300" dirty="0">
                <a:solidFill>
                  <a:schemeClr val="bg1"/>
                </a:solidFill>
              </a:rPr>
              <a:t>to figure out what to do</a:t>
            </a:r>
          </a:p>
          <a:p>
            <a:pPr>
              <a:spcBef>
                <a:spcPts val="0"/>
              </a:spcBef>
            </a:pPr>
            <a:r>
              <a:rPr lang="en-US" sz="2300" b="1" dirty="0">
                <a:solidFill>
                  <a:schemeClr val="bg1"/>
                </a:solidFill>
              </a:rPr>
              <a:t>N’s may tend to</a:t>
            </a:r>
            <a:r>
              <a:rPr lang="en-US" sz="2300" dirty="0">
                <a:solidFill>
                  <a:schemeClr val="bg1"/>
                </a:solidFill>
              </a:rPr>
              <a:t> think big picture with </a:t>
            </a:r>
            <a:r>
              <a:rPr lang="en-US" sz="2300" b="1" dirty="0">
                <a:solidFill>
                  <a:schemeClr val="bg1"/>
                </a:solidFill>
              </a:rPr>
              <a:t>a systems view of things</a:t>
            </a:r>
            <a:r>
              <a:rPr lang="en-US" sz="2300" dirty="0">
                <a:solidFill>
                  <a:schemeClr val="bg1"/>
                </a:solidFill>
              </a:rPr>
              <a:t>; Pay attention to and </a:t>
            </a:r>
            <a:r>
              <a:rPr lang="en-US" sz="2300" b="1" dirty="0">
                <a:solidFill>
                  <a:schemeClr val="bg1"/>
                </a:solidFill>
              </a:rPr>
              <a:t>align the linkages </a:t>
            </a:r>
            <a:r>
              <a:rPr lang="en-US" sz="2300" dirty="0">
                <a:solidFill>
                  <a:schemeClr val="bg1"/>
                </a:solidFill>
              </a:rPr>
              <a:t>between the many parts; </a:t>
            </a:r>
            <a:r>
              <a:rPr lang="en-US" sz="2300" b="1" dirty="0">
                <a:solidFill>
                  <a:schemeClr val="bg1"/>
                </a:solidFill>
              </a:rPr>
              <a:t>Think longer term</a:t>
            </a:r>
            <a:r>
              <a:rPr lang="en-US" sz="2300" dirty="0">
                <a:solidFill>
                  <a:schemeClr val="bg1"/>
                </a:solidFill>
              </a:rPr>
              <a:t>…with more far-reaching impact into the future; </a:t>
            </a:r>
            <a:r>
              <a:rPr lang="en-US" sz="2300" b="1" dirty="0">
                <a:solidFill>
                  <a:schemeClr val="bg1"/>
                </a:solidFill>
              </a:rPr>
              <a:t>Be more willing to try things </a:t>
            </a:r>
            <a:r>
              <a:rPr lang="en-US" sz="2300" dirty="0">
                <a:solidFill>
                  <a:schemeClr val="bg1"/>
                </a:solidFill>
              </a:rPr>
              <a:t>that have never been tried before</a:t>
            </a:r>
          </a:p>
          <a:p>
            <a:pPr>
              <a:spcBef>
                <a:spcPts val="0"/>
              </a:spcBef>
            </a:pPr>
            <a:endParaRPr lang="en-US" sz="23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300" b="1" dirty="0">
                <a:solidFill>
                  <a:schemeClr val="bg1"/>
                </a:solidFill>
              </a:rPr>
              <a:t>T’s may tend to</a:t>
            </a:r>
            <a:r>
              <a:rPr lang="en-US" sz="2300" dirty="0">
                <a:solidFill>
                  <a:schemeClr val="bg1"/>
                </a:solidFill>
              </a:rPr>
              <a:t> produce a </a:t>
            </a:r>
            <a:r>
              <a:rPr lang="en-US" sz="2300" b="1" dirty="0">
                <a:solidFill>
                  <a:schemeClr val="bg1"/>
                </a:solidFill>
              </a:rPr>
              <a:t>logical series of activities to move from milestone to milestone</a:t>
            </a:r>
            <a:r>
              <a:rPr lang="en-US" sz="2300" dirty="0">
                <a:solidFill>
                  <a:schemeClr val="bg1"/>
                </a:solidFill>
              </a:rPr>
              <a:t>; Be a bit impersonal in dealing with the emotions associated with planning change; </a:t>
            </a:r>
            <a:r>
              <a:rPr lang="en-US" sz="2300" b="1" dirty="0">
                <a:solidFill>
                  <a:schemeClr val="bg1"/>
                </a:solidFill>
              </a:rPr>
              <a:t>Fail to take politics into account </a:t>
            </a:r>
            <a:r>
              <a:rPr lang="en-US" sz="2300" dirty="0">
                <a:solidFill>
                  <a:schemeClr val="bg1"/>
                </a:solidFill>
              </a:rPr>
              <a:t>and the impact that may have on success of the plan</a:t>
            </a:r>
          </a:p>
          <a:p>
            <a:pPr>
              <a:spcBef>
                <a:spcPts val="0"/>
              </a:spcBef>
            </a:pPr>
            <a:r>
              <a:rPr lang="en-US" sz="2300" b="1" dirty="0">
                <a:solidFill>
                  <a:schemeClr val="bg1"/>
                </a:solidFill>
              </a:rPr>
              <a:t>F’s may tend to</a:t>
            </a:r>
            <a:r>
              <a:rPr lang="en-US" sz="2300" dirty="0">
                <a:solidFill>
                  <a:schemeClr val="bg1"/>
                </a:solidFill>
              </a:rPr>
              <a:t> develop </a:t>
            </a:r>
            <a:r>
              <a:rPr lang="en-US" sz="2300" b="1" dirty="0">
                <a:solidFill>
                  <a:schemeClr val="bg1"/>
                </a:solidFill>
              </a:rPr>
              <a:t>a plan that is in line with the espoused values; Avoid or smooth over </a:t>
            </a:r>
            <a:r>
              <a:rPr lang="en-US" sz="2300" dirty="0">
                <a:solidFill>
                  <a:schemeClr val="bg1"/>
                </a:solidFill>
              </a:rPr>
              <a:t>that might be the avenue for the next breakthrough; </a:t>
            </a:r>
            <a:r>
              <a:rPr lang="en-US" sz="2300" b="1" dirty="0">
                <a:solidFill>
                  <a:schemeClr val="bg1"/>
                </a:solidFill>
              </a:rPr>
              <a:t>Try to please people with the plan</a:t>
            </a:r>
            <a:r>
              <a:rPr lang="en-US" sz="2300" dirty="0">
                <a:solidFill>
                  <a:schemeClr val="bg1"/>
                </a:solidFill>
              </a:rPr>
              <a:t>; Help people feel a </a:t>
            </a:r>
            <a:r>
              <a:rPr lang="en-US" sz="2300" b="1" dirty="0">
                <a:solidFill>
                  <a:schemeClr val="bg1"/>
                </a:solidFill>
              </a:rPr>
              <a:t>sense of belonging</a:t>
            </a:r>
          </a:p>
          <a:p>
            <a:pPr>
              <a:spcBef>
                <a:spcPts val="0"/>
              </a:spcBef>
            </a:pPr>
            <a:endParaRPr lang="en-US" sz="23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300" b="1" dirty="0">
                <a:solidFill>
                  <a:schemeClr val="bg1"/>
                </a:solidFill>
              </a:rPr>
              <a:t>J’s may tend to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come to conclusions too quickly</a:t>
            </a:r>
            <a:r>
              <a:rPr lang="en-US" sz="2300" dirty="0">
                <a:solidFill>
                  <a:schemeClr val="bg1"/>
                </a:solidFill>
              </a:rPr>
              <a:t>; Not develop contingency plans; Develop ways to </a:t>
            </a:r>
            <a:r>
              <a:rPr lang="en-US" sz="2300" b="1" dirty="0">
                <a:solidFill>
                  <a:schemeClr val="bg1"/>
                </a:solidFill>
              </a:rPr>
              <a:t>hold people accountable</a:t>
            </a:r>
          </a:p>
          <a:p>
            <a:pPr>
              <a:spcBef>
                <a:spcPts val="0"/>
              </a:spcBef>
            </a:pPr>
            <a:r>
              <a:rPr lang="en-US" sz="2300" b="1" dirty="0">
                <a:solidFill>
                  <a:schemeClr val="bg1"/>
                </a:solidFill>
              </a:rPr>
              <a:t>P’s may tend to</a:t>
            </a:r>
            <a:r>
              <a:rPr lang="en-US" sz="2300" dirty="0">
                <a:solidFill>
                  <a:schemeClr val="bg1"/>
                </a:solidFill>
              </a:rPr>
              <a:t> be </a:t>
            </a:r>
            <a:r>
              <a:rPr lang="en-US" sz="2300" b="1" dirty="0">
                <a:solidFill>
                  <a:schemeClr val="bg1"/>
                </a:solidFill>
              </a:rPr>
              <a:t>open to all possibilities</a:t>
            </a:r>
            <a:r>
              <a:rPr lang="en-US" sz="2300" dirty="0">
                <a:solidFill>
                  <a:schemeClr val="bg1"/>
                </a:solidFill>
              </a:rPr>
              <a:t>; Second guess decisions made; </a:t>
            </a:r>
            <a:r>
              <a:rPr lang="en-US" sz="2300" b="1" dirty="0">
                <a:solidFill>
                  <a:schemeClr val="bg1"/>
                </a:solidFill>
              </a:rPr>
              <a:t>Fail to follow through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49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26DC0FE-49FA-4FA7-9CC9-0A1BE881DFFB}"/>
              </a:ext>
            </a:extLst>
          </p:cNvPr>
          <p:cNvSpPr/>
          <p:nvPr/>
        </p:nvSpPr>
        <p:spPr>
          <a:xfrm>
            <a:off x="2350603" y="367747"/>
            <a:ext cx="1212574" cy="11827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50"/>
                </a:solidFill>
              </a:rPr>
              <a:t>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661990-FE68-4EE6-9C17-DD4BE546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9" y="3093360"/>
            <a:ext cx="5218043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cap="none" dirty="0"/>
              <a:t/>
            </a:r>
            <a:br>
              <a:rPr lang="en-US" sz="6700" b="1" cap="none" dirty="0"/>
            </a:br>
            <a:r>
              <a:rPr lang="en-US" sz="6700" b="1" cap="none" dirty="0">
                <a:solidFill>
                  <a:schemeClr val="tx2"/>
                </a:solidFill>
              </a:rPr>
              <a:t>PULL/PUSH</a:t>
            </a:r>
            <a:r>
              <a:rPr lang="en-US" sz="6700" b="1" cap="none" dirty="0"/>
              <a:t> </a:t>
            </a:r>
            <a:br>
              <a:rPr lang="en-US" sz="6700" b="1" cap="none" dirty="0"/>
            </a:br>
            <a:r>
              <a:rPr lang="en-US" sz="6700" b="1" cap="none" dirty="0"/>
              <a:t/>
            </a:r>
            <a:br>
              <a:rPr lang="en-US" sz="6700" b="1" cap="none" dirty="0"/>
            </a:br>
            <a:r>
              <a:rPr lang="en-US" sz="5300" b="1" cap="none" dirty="0"/>
              <a:t>Look where we’re going! </a:t>
            </a:r>
            <a:br>
              <a:rPr lang="en-US" sz="5300" b="1" cap="none" dirty="0"/>
            </a:br>
            <a:r>
              <a:rPr lang="en-US" sz="5300" b="1" cap="none" dirty="0"/>
              <a:t>Are we running out of gas?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Two persons driving convertible on road">
            <a:extLst>
              <a:ext uri="{FF2B5EF4-FFF2-40B4-BE49-F238E27FC236}">
                <a16:creationId xmlns:a16="http://schemas.microsoft.com/office/drawing/2014/main" id="{2A7224B7-88B8-4531-A977-59DAD80938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7644" y="0"/>
            <a:ext cx="6364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39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729" y="670069"/>
            <a:ext cx="9369927" cy="1079653"/>
          </a:xfrm>
        </p:spPr>
        <p:txBody>
          <a:bodyPr>
            <a:normAutofit fontScale="90000"/>
          </a:bodyPr>
          <a:lstStyle/>
          <a:p>
            <a:r>
              <a:rPr lang="en-US" b="1" cap="none" dirty="0">
                <a:solidFill>
                  <a:schemeClr val="tx2"/>
                </a:solidFill>
              </a:rPr>
              <a:t>PULL/PUSH: </a:t>
            </a:r>
            <a:r>
              <a:rPr lang="en-US" b="1" cap="none" dirty="0"/>
              <a:t/>
            </a:r>
            <a:br>
              <a:rPr lang="en-US" b="1" cap="none" dirty="0"/>
            </a:br>
            <a:r>
              <a:rPr lang="en-US" sz="3600" b="1" cap="none" dirty="0"/>
              <a:t>Look where we’re going!  Are we running out of gas?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742" y="1801275"/>
            <a:ext cx="10254343" cy="4281636"/>
          </a:xfrm>
        </p:spPr>
        <p:txBody>
          <a:bodyPr>
            <a:noAutofit/>
          </a:bodyPr>
          <a:lstStyle/>
          <a:p>
            <a:r>
              <a:rPr lang="en-US" sz="3200" b="1" dirty="0"/>
              <a:t> </a:t>
            </a:r>
            <a:r>
              <a:rPr lang="en-US" b="1" dirty="0"/>
              <a:t>Why you can’t do business as usual, what you can become and why? </a:t>
            </a:r>
          </a:p>
          <a:p>
            <a:r>
              <a:rPr lang="en-US" b="1" dirty="0"/>
              <a:t>  What are you learning along the way? (AARs) Does learning motivate you? How will you use what you learn?</a:t>
            </a:r>
          </a:p>
          <a:p>
            <a:r>
              <a:rPr lang="en-US" b="1" dirty="0"/>
              <a:t> How will you deal with the awkwardness of transitions?</a:t>
            </a:r>
          </a:p>
          <a:p>
            <a:r>
              <a:rPr lang="en-US" b="1" dirty="0"/>
              <a:t> Anything you need to just fix not throw out? (Problem Solving)</a:t>
            </a:r>
          </a:p>
          <a:p>
            <a:r>
              <a:rPr lang="en-US" b="1" dirty="0"/>
              <a:t>How will you celebrate progress/milestones (Appreciations) </a:t>
            </a:r>
          </a:p>
          <a:p>
            <a:r>
              <a:rPr lang="en-US" b="1" dirty="0"/>
              <a:t> How will you stay on track? (Accountability)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82A823-ADCB-4857-B6A8-6E74F087D7F6}"/>
              </a:ext>
            </a:extLst>
          </p:cNvPr>
          <p:cNvSpPr/>
          <p:nvPr/>
        </p:nvSpPr>
        <p:spPr>
          <a:xfrm>
            <a:off x="1141413" y="618518"/>
            <a:ext cx="1212574" cy="11827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5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76797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988" y="670069"/>
            <a:ext cx="9685612" cy="1079653"/>
          </a:xfrm>
        </p:spPr>
        <p:txBody>
          <a:bodyPr>
            <a:normAutofit fontScale="90000"/>
          </a:bodyPr>
          <a:lstStyle/>
          <a:p>
            <a:r>
              <a:rPr lang="en-US" b="1" cap="none" dirty="0">
                <a:solidFill>
                  <a:schemeClr val="tx2"/>
                </a:solidFill>
              </a:rPr>
              <a:t>PULL/PUSH: </a:t>
            </a:r>
            <a:r>
              <a:rPr lang="en-US" b="1" cap="none" dirty="0"/>
              <a:t/>
            </a:r>
            <a:br>
              <a:rPr lang="en-US" b="1" cap="none" dirty="0"/>
            </a:br>
            <a:r>
              <a:rPr lang="en-US" sz="3600" b="1" cap="none" dirty="0"/>
              <a:t>Look where we’re going!  Are we running out of gas?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868" y="2567446"/>
            <a:ext cx="10254343" cy="3920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Upcoming Question for Break-out Room: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might </a:t>
            </a:r>
            <a:r>
              <a:rPr lang="en-US" sz="4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preferences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you motivated to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stick with your plan?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82A823-ADCB-4857-B6A8-6E74F087D7F6}"/>
              </a:ext>
            </a:extLst>
          </p:cNvPr>
          <p:cNvSpPr/>
          <p:nvPr/>
        </p:nvSpPr>
        <p:spPr>
          <a:xfrm>
            <a:off x="1141413" y="618518"/>
            <a:ext cx="1212574" cy="11827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5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0905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6175" y="2953044"/>
            <a:ext cx="3455986" cy="72836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Change is the new Normal</a:t>
            </a:r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2EC151F8-AA44-4AD3-B779-C1B85FA7BFE4}"/>
              </a:ext>
            </a:extLst>
          </p:cNvPr>
          <p:cNvSpPr/>
          <p:nvPr/>
        </p:nvSpPr>
        <p:spPr>
          <a:xfrm>
            <a:off x="2828925" y="618518"/>
            <a:ext cx="371475" cy="6344257"/>
          </a:xfrm>
          <a:prstGeom prst="can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8E0C2B8E-EDA6-4641-8FE9-D5EB4C46381C}"/>
              </a:ext>
            </a:extLst>
          </p:cNvPr>
          <p:cNvSpPr/>
          <p:nvPr/>
        </p:nvSpPr>
        <p:spPr>
          <a:xfrm>
            <a:off x="2828925" y="895350"/>
            <a:ext cx="2857500" cy="638175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CHANGES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41A2A2BB-40C7-44B8-A876-127375D08BBC}"/>
              </a:ext>
            </a:extLst>
          </p:cNvPr>
          <p:cNvSpPr/>
          <p:nvPr/>
        </p:nvSpPr>
        <p:spPr>
          <a:xfrm flipH="1">
            <a:off x="342900" y="3362325"/>
            <a:ext cx="2857500" cy="638175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CHANGES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C76A8D45-964F-476C-BD29-96B963FA1B58}"/>
              </a:ext>
            </a:extLst>
          </p:cNvPr>
          <p:cNvSpPr/>
          <p:nvPr/>
        </p:nvSpPr>
        <p:spPr>
          <a:xfrm>
            <a:off x="342900" y="1723721"/>
            <a:ext cx="2857500" cy="638175"/>
          </a:xfrm>
          <a:prstGeom prst="homePlate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 Black" panose="020B0A04020102020204" pitchFamily="34" charset="0"/>
              </a:rPr>
              <a:t>     CHANGES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1A1DEB65-206D-44AB-BB40-F08C4556A229}"/>
              </a:ext>
            </a:extLst>
          </p:cNvPr>
          <p:cNvSpPr/>
          <p:nvPr/>
        </p:nvSpPr>
        <p:spPr>
          <a:xfrm>
            <a:off x="552450" y="1809144"/>
            <a:ext cx="238125" cy="457199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BE6FCB4-48BE-44A0-BE03-36DADEAFC640}"/>
              </a:ext>
            </a:extLst>
          </p:cNvPr>
          <p:cNvSpPr/>
          <p:nvPr/>
        </p:nvSpPr>
        <p:spPr>
          <a:xfrm>
            <a:off x="2819400" y="2533346"/>
            <a:ext cx="2857500" cy="638175"/>
          </a:xfrm>
          <a:prstGeom prst="homePlate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 Black" panose="020B0A04020102020204" pitchFamily="34" charset="0"/>
              </a:rPr>
              <a:t> CHANGES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03812044-456F-4DB9-AB15-5040BE5D5B5C}"/>
              </a:ext>
            </a:extLst>
          </p:cNvPr>
          <p:cNvSpPr/>
          <p:nvPr/>
        </p:nvSpPr>
        <p:spPr>
          <a:xfrm flipV="1">
            <a:off x="5229225" y="2630527"/>
            <a:ext cx="238125" cy="457199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53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45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600" b="1" cap="none" dirty="0"/>
              <a:t>Speculations regarding type preference influences on how you respond </a:t>
            </a:r>
            <a:br>
              <a:rPr lang="en-US" sz="2600" b="1" cap="none" dirty="0"/>
            </a:br>
            <a:r>
              <a:rPr lang="en-US" sz="2600" b="1" cap="none" dirty="0"/>
              <a:t>to the PULL and PUSH of your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57801"/>
            <a:ext cx="11832771" cy="570019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1900" b="1" dirty="0">
                <a:solidFill>
                  <a:schemeClr val="bg1"/>
                </a:solidFill>
              </a:rPr>
              <a:t>E’s</a:t>
            </a:r>
            <a:r>
              <a:rPr lang="en-US" sz="1900" dirty="0">
                <a:solidFill>
                  <a:schemeClr val="bg1"/>
                </a:solidFill>
              </a:rPr>
              <a:t> may tend to be motivated by </a:t>
            </a:r>
            <a:r>
              <a:rPr lang="en-US" sz="1900" b="1" dirty="0">
                <a:solidFill>
                  <a:schemeClr val="bg1"/>
                </a:solidFill>
              </a:rPr>
              <a:t>doing it quickly</a:t>
            </a:r>
            <a:r>
              <a:rPr lang="en-US" sz="1900" dirty="0">
                <a:solidFill>
                  <a:schemeClr val="bg1"/>
                </a:solidFill>
              </a:rPr>
              <a:t>; Want to talk about it; </a:t>
            </a:r>
            <a:r>
              <a:rPr lang="en-US" sz="1900" b="1" dirty="0">
                <a:solidFill>
                  <a:schemeClr val="bg1"/>
                </a:solidFill>
              </a:rPr>
              <a:t>Find out who else likes this</a:t>
            </a:r>
            <a:r>
              <a:rPr lang="en-US" sz="1900" dirty="0">
                <a:solidFill>
                  <a:schemeClr val="bg1"/>
                </a:solidFill>
              </a:rPr>
              <a:t>; Find out if  generates </a:t>
            </a:r>
            <a:r>
              <a:rPr lang="en-US" sz="1900" b="1" dirty="0">
                <a:solidFill>
                  <a:schemeClr val="bg1"/>
                </a:solidFill>
              </a:rPr>
              <a:t>energy/enthusiasm</a:t>
            </a:r>
          </a:p>
          <a:p>
            <a:pPr>
              <a:spcBef>
                <a:spcPts val="0"/>
              </a:spcBef>
            </a:pPr>
            <a:r>
              <a:rPr lang="en-US" sz="1900" b="1" dirty="0">
                <a:solidFill>
                  <a:schemeClr val="bg1"/>
                </a:solidFill>
              </a:rPr>
              <a:t>I’s</a:t>
            </a:r>
            <a:r>
              <a:rPr lang="en-US" sz="1900" dirty="0">
                <a:solidFill>
                  <a:schemeClr val="bg1"/>
                </a:solidFill>
              </a:rPr>
              <a:t> may tend to be motivated by time to </a:t>
            </a:r>
            <a:r>
              <a:rPr lang="en-US" sz="1900" b="1" dirty="0">
                <a:solidFill>
                  <a:schemeClr val="bg1"/>
                </a:solidFill>
              </a:rPr>
              <a:t>reflect on each step</a:t>
            </a:r>
            <a:r>
              <a:rPr lang="en-US" sz="1900" dirty="0">
                <a:solidFill>
                  <a:schemeClr val="bg1"/>
                </a:solidFill>
              </a:rPr>
              <a:t>; </a:t>
            </a:r>
            <a:r>
              <a:rPr lang="en-US" sz="1900" b="1" dirty="0">
                <a:solidFill>
                  <a:schemeClr val="bg1"/>
                </a:solidFill>
              </a:rPr>
              <a:t>Rehearse steps privately</a:t>
            </a:r>
            <a:r>
              <a:rPr lang="en-US" sz="1900" dirty="0">
                <a:solidFill>
                  <a:schemeClr val="bg1"/>
                </a:solidFill>
              </a:rPr>
              <a:t>; verify the plan speaks to me</a:t>
            </a:r>
          </a:p>
          <a:p>
            <a:pPr>
              <a:spcBef>
                <a:spcPts val="0"/>
              </a:spcBef>
            </a:pPr>
            <a:endParaRPr lang="en-US" sz="19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900" b="1" dirty="0">
                <a:solidFill>
                  <a:schemeClr val="bg1"/>
                </a:solidFill>
              </a:rPr>
              <a:t>N’s</a:t>
            </a:r>
            <a:r>
              <a:rPr lang="en-US" sz="1900" dirty="0">
                <a:solidFill>
                  <a:schemeClr val="bg1"/>
                </a:solidFill>
              </a:rPr>
              <a:t> may tend to be motivated by finding the steps to be </a:t>
            </a:r>
            <a:r>
              <a:rPr lang="en-US" sz="1900" b="1" dirty="0">
                <a:solidFill>
                  <a:schemeClr val="bg1"/>
                </a:solidFill>
              </a:rPr>
              <a:t>original/innovative</a:t>
            </a:r>
            <a:r>
              <a:rPr lang="en-US" sz="1900" dirty="0">
                <a:solidFill>
                  <a:schemeClr val="bg1"/>
                </a:solidFill>
              </a:rPr>
              <a:t>; seeing how it </a:t>
            </a:r>
            <a:r>
              <a:rPr lang="en-US" sz="1900" b="1" dirty="0">
                <a:solidFill>
                  <a:schemeClr val="bg1"/>
                </a:solidFill>
              </a:rPr>
              <a:t>ties to big picture</a:t>
            </a:r>
            <a:r>
              <a:rPr lang="en-US" sz="1900" dirty="0">
                <a:solidFill>
                  <a:schemeClr val="bg1"/>
                </a:solidFill>
              </a:rPr>
              <a:t>; identify how each step has </a:t>
            </a:r>
            <a:r>
              <a:rPr lang="en-US" sz="1900" b="1" dirty="0">
                <a:solidFill>
                  <a:schemeClr val="bg1"/>
                </a:solidFill>
              </a:rPr>
              <a:t>long term consequences</a:t>
            </a:r>
          </a:p>
          <a:p>
            <a:pPr>
              <a:spcBef>
                <a:spcPts val="0"/>
              </a:spcBef>
            </a:pPr>
            <a:r>
              <a:rPr lang="en-US" sz="1900" b="1" dirty="0">
                <a:solidFill>
                  <a:schemeClr val="bg1"/>
                </a:solidFill>
              </a:rPr>
              <a:t>S’s</a:t>
            </a:r>
            <a:r>
              <a:rPr lang="en-US" sz="1900" dirty="0">
                <a:solidFill>
                  <a:schemeClr val="bg1"/>
                </a:solidFill>
              </a:rPr>
              <a:t> may tend to be motivated by seeing the </a:t>
            </a:r>
            <a:r>
              <a:rPr lang="en-US" sz="1900" b="1" dirty="0">
                <a:solidFill>
                  <a:schemeClr val="bg1"/>
                </a:solidFill>
              </a:rPr>
              <a:t>plan is practical, methodical, realistic</a:t>
            </a:r>
            <a:r>
              <a:rPr lang="en-US" sz="1900" dirty="0">
                <a:solidFill>
                  <a:schemeClr val="bg1"/>
                </a:solidFill>
              </a:rPr>
              <a:t>; Knowing the </a:t>
            </a:r>
            <a:r>
              <a:rPr lang="en-US" sz="1900" b="1" dirty="0">
                <a:solidFill>
                  <a:schemeClr val="bg1"/>
                </a:solidFill>
              </a:rPr>
              <a:t>steps</a:t>
            </a:r>
            <a:r>
              <a:rPr lang="en-US" sz="1900" dirty="0">
                <a:solidFill>
                  <a:schemeClr val="bg1"/>
                </a:solidFill>
              </a:rPr>
              <a:t> to take; seeing this is </a:t>
            </a:r>
            <a:r>
              <a:rPr lang="en-US" sz="1900" b="1" dirty="0">
                <a:solidFill>
                  <a:schemeClr val="bg1"/>
                </a:solidFill>
              </a:rPr>
              <a:t>real not abstract</a:t>
            </a:r>
          </a:p>
          <a:p>
            <a:pPr>
              <a:spcBef>
                <a:spcPts val="0"/>
              </a:spcBef>
            </a:pPr>
            <a:endParaRPr lang="en-US" sz="19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900" b="1" dirty="0">
                <a:solidFill>
                  <a:schemeClr val="bg1"/>
                </a:solidFill>
              </a:rPr>
              <a:t>F’s</a:t>
            </a:r>
            <a:r>
              <a:rPr lang="en-US" sz="1900" dirty="0">
                <a:solidFill>
                  <a:schemeClr val="bg1"/>
                </a:solidFill>
              </a:rPr>
              <a:t> may tend to be motivated by finding the plan appeals to my values; </a:t>
            </a:r>
            <a:r>
              <a:rPr lang="en-US" sz="1900" b="1" dirty="0">
                <a:solidFill>
                  <a:schemeClr val="bg1"/>
                </a:solidFill>
              </a:rPr>
              <a:t>doing things together with others</a:t>
            </a:r>
            <a:r>
              <a:rPr lang="en-US" sz="1900" dirty="0">
                <a:solidFill>
                  <a:schemeClr val="bg1"/>
                </a:solidFill>
              </a:rPr>
              <a:t>; seeing the </a:t>
            </a:r>
            <a:r>
              <a:rPr lang="en-US" sz="1900" b="1" dirty="0">
                <a:solidFill>
                  <a:schemeClr val="bg1"/>
                </a:solidFill>
              </a:rPr>
              <a:t>plan as compassionate</a:t>
            </a:r>
            <a:r>
              <a:rPr lang="en-US" sz="1900" dirty="0">
                <a:solidFill>
                  <a:schemeClr val="bg1"/>
                </a:solidFill>
              </a:rPr>
              <a:t>; </a:t>
            </a:r>
            <a:r>
              <a:rPr lang="en-US" sz="1900" b="1" dirty="0">
                <a:solidFill>
                  <a:schemeClr val="bg1"/>
                </a:solidFill>
              </a:rPr>
              <a:t>soothing feelings </a:t>
            </a:r>
            <a:r>
              <a:rPr lang="en-US" sz="1900" dirty="0">
                <a:solidFill>
                  <a:schemeClr val="bg1"/>
                </a:solidFill>
              </a:rPr>
              <a:t>that get hurt</a:t>
            </a:r>
          </a:p>
          <a:p>
            <a:pPr>
              <a:spcBef>
                <a:spcPts val="0"/>
              </a:spcBef>
            </a:pPr>
            <a:r>
              <a:rPr lang="en-US" sz="1900" b="1" dirty="0">
                <a:solidFill>
                  <a:schemeClr val="bg1"/>
                </a:solidFill>
              </a:rPr>
              <a:t>T’s</a:t>
            </a:r>
            <a:r>
              <a:rPr lang="en-US" sz="1900" dirty="0">
                <a:solidFill>
                  <a:schemeClr val="bg1"/>
                </a:solidFill>
              </a:rPr>
              <a:t> may tend to be motivated by seeing the plan really is </a:t>
            </a:r>
            <a:r>
              <a:rPr lang="en-US" sz="1900" b="1" dirty="0">
                <a:solidFill>
                  <a:schemeClr val="bg1"/>
                </a:solidFill>
              </a:rPr>
              <a:t>logical</a:t>
            </a:r>
            <a:r>
              <a:rPr lang="en-US" sz="1900" dirty="0">
                <a:solidFill>
                  <a:schemeClr val="bg1"/>
                </a:solidFill>
              </a:rPr>
              <a:t>; </a:t>
            </a:r>
            <a:r>
              <a:rPr lang="en-US" sz="1900" b="1" dirty="0">
                <a:solidFill>
                  <a:schemeClr val="bg1"/>
                </a:solidFill>
              </a:rPr>
              <a:t>being able to complain </a:t>
            </a:r>
            <a:r>
              <a:rPr lang="en-US" sz="1900" dirty="0">
                <a:solidFill>
                  <a:schemeClr val="bg1"/>
                </a:solidFill>
              </a:rPr>
              <a:t>even if I have to do it; </a:t>
            </a:r>
            <a:r>
              <a:rPr lang="en-US" sz="1900" b="1" dirty="0">
                <a:solidFill>
                  <a:schemeClr val="bg1"/>
                </a:solidFill>
              </a:rPr>
              <a:t>being assured this won’t be too touchy feely </a:t>
            </a:r>
          </a:p>
          <a:p>
            <a:pPr>
              <a:spcBef>
                <a:spcPts val="0"/>
              </a:spcBef>
            </a:pPr>
            <a:endParaRPr lang="en-US" sz="19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900" b="1" dirty="0">
                <a:solidFill>
                  <a:schemeClr val="bg1"/>
                </a:solidFill>
              </a:rPr>
              <a:t>J’s </a:t>
            </a:r>
            <a:r>
              <a:rPr lang="en-US" sz="1900" dirty="0">
                <a:solidFill>
                  <a:schemeClr val="bg1"/>
                </a:solidFill>
              </a:rPr>
              <a:t>may tend to be motivated by seeing we are </a:t>
            </a:r>
            <a:r>
              <a:rPr lang="en-US" sz="1900" b="1" dirty="0">
                <a:solidFill>
                  <a:schemeClr val="bg1"/>
                </a:solidFill>
              </a:rPr>
              <a:t>becoming firm</a:t>
            </a:r>
            <a:r>
              <a:rPr lang="en-US" sz="1900" dirty="0">
                <a:solidFill>
                  <a:schemeClr val="bg1"/>
                </a:solidFill>
              </a:rPr>
              <a:t>; knowing there is a schedule; seeing the plan is </a:t>
            </a:r>
            <a:r>
              <a:rPr lang="en-US" sz="1900" b="1" dirty="0">
                <a:solidFill>
                  <a:schemeClr val="bg1"/>
                </a:solidFill>
              </a:rPr>
              <a:t>systems oriented</a:t>
            </a:r>
          </a:p>
          <a:p>
            <a:pPr>
              <a:spcBef>
                <a:spcPts val="0"/>
              </a:spcBef>
            </a:pPr>
            <a:r>
              <a:rPr lang="en-US" sz="1900" b="1" dirty="0">
                <a:solidFill>
                  <a:schemeClr val="bg1"/>
                </a:solidFill>
              </a:rPr>
              <a:t>P’s</a:t>
            </a:r>
            <a:r>
              <a:rPr lang="en-US" sz="1900" dirty="0">
                <a:solidFill>
                  <a:schemeClr val="bg1"/>
                </a:solidFill>
              </a:rPr>
              <a:t> may tend to be motivated by being </a:t>
            </a:r>
            <a:r>
              <a:rPr lang="en-US" sz="1900" b="1" dirty="0">
                <a:solidFill>
                  <a:schemeClr val="bg1"/>
                </a:solidFill>
              </a:rPr>
              <a:t>able to adjust if better things come up</a:t>
            </a:r>
            <a:r>
              <a:rPr lang="en-US" sz="1900" dirty="0">
                <a:solidFill>
                  <a:schemeClr val="bg1"/>
                </a:solidFill>
              </a:rPr>
              <a:t>; allowing for </a:t>
            </a:r>
            <a:r>
              <a:rPr lang="en-US" sz="1900" b="1" dirty="0">
                <a:solidFill>
                  <a:schemeClr val="bg1"/>
                </a:solidFill>
              </a:rPr>
              <a:t>spontaneity</a:t>
            </a:r>
            <a:r>
              <a:rPr lang="en-US" sz="1900" dirty="0">
                <a:solidFill>
                  <a:schemeClr val="bg1"/>
                </a:solidFill>
              </a:rPr>
              <a:t>; knowing if anybody will check to see if I do this stuff; being able to </a:t>
            </a:r>
            <a:r>
              <a:rPr lang="en-US" sz="1900" b="1" dirty="0">
                <a:solidFill>
                  <a:schemeClr val="bg1"/>
                </a:solidFill>
              </a:rPr>
              <a:t>keep it casual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0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26DC0FE-49FA-4FA7-9CC9-0A1BE881DFFB}"/>
              </a:ext>
            </a:extLst>
          </p:cNvPr>
          <p:cNvSpPr/>
          <p:nvPr/>
        </p:nvSpPr>
        <p:spPr>
          <a:xfrm>
            <a:off x="1898374" y="397565"/>
            <a:ext cx="1212574" cy="11827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50"/>
                </a:solidFill>
              </a:rPr>
              <a:t>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661990-FE68-4EE6-9C17-DD4BE546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3640013"/>
            <a:ext cx="4552120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cap="none" dirty="0">
                <a:solidFill>
                  <a:schemeClr val="tx2"/>
                </a:solidFill>
              </a:rPr>
              <a:t>PROMISED LAND</a:t>
            </a:r>
            <a:r>
              <a:rPr lang="en-US" sz="6700" b="1" cap="none" dirty="0"/>
              <a:t> </a:t>
            </a:r>
            <a:br>
              <a:rPr lang="en-US" sz="6700" b="1" cap="none" dirty="0"/>
            </a:br>
            <a:r>
              <a:rPr lang="en-US" sz="6700" b="1" cap="none" dirty="0"/>
              <a:t/>
            </a:r>
            <a:br>
              <a:rPr lang="en-US" sz="6700" b="1" cap="none" dirty="0"/>
            </a:br>
            <a:r>
              <a:rPr lang="en-US" sz="5300" b="1" cap="none" dirty="0"/>
              <a:t>Look at what we have become!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Four female friends smiling with confetti">
            <a:extLst>
              <a:ext uri="{FF2B5EF4-FFF2-40B4-BE49-F238E27FC236}">
                <a16:creationId xmlns:a16="http://schemas.microsoft.com/office/drawing/2014/main" id="{0EDDC22F-7605-46CE-9386-C6D3CF8B22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6739" y="0"/>
            <a:ext cx="7305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54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729" y="670069"/>
            <a:ext cx="9369927" cy="1079653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chemeClr val="tx2"/>
                </a:solidFill>
              </a:rPr>
              <a:t>PROMISED LAND: </a:t>
            </a:r>
            <a:r>
              <a:rPr lang="en-US" b="1" cap="none" dirty="0"/>
              <a:t/>
            </a:r>
            <a:br>
              <a:rPr lang="en-US" b="1" cap="none" dirty="0"/>
            </a:br>
            <a:r>
              <a:rPr lang="en-US" sz="3600" b="1" cap="none" dirty="0"/>
              <a:t>Look at what we have become!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742" y="2193160"/>
            <a:ext cx="10580914" cy="4281636"/>
          </a:xfrm>
        </p:spPr>
        <p:txBody>
          <a:bodyPr>
            <a:noAutofit/>
          </a:bodyPr>
          <a:lstStyle/>
          <a:p>
            <a:r>
              <a:rPr lang="en-US" sz="3200" b="1" dirty="0"/>
              <a:t> Witness your new identity. You need a new picture ID</a:t>
            </a:r>
          </a:p>
          <a:p>
            <a:r>
              <a:rPr lang="en-US" sz="3200" b="1" dirty="0"/>
              <a:t> Consolidate the various pieces into the bigger picture of the puzzle</a:t>
            </a:r>
          </a:p>
          <a:p>
            <a:r>
              <a:rPr lang="en-US" sz="3200" b="1" dirty="0"/>
              <a:t> Re-assess to check if you made it and to make future plans</a:t>
            </a:r>
          </a:p>
          <a:p>
            <a:r>
              <a:rPr lang="en-US" sz="3200" b="1" dirty="0"/>
              <a:t> Has Change become your new normal?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82A823-ADCB-4857-B6A8-6E74F087D7F6}"/>
              </a:ext>
            </a:extLst>
          </p:cNvPr>
          <p:cNvSpPr/>
          <p:nvPr/>
        </p:nvSpPr>
        <p:spPr>
          <a:xfrm>
            <a:off x="1141413" y="618518"/>
            <a:ext cx="1212574" cy="11827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5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00464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988" y="670069"/>
            <a:ext cx="9685612" cy="1079653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chemeClr val="tx2"/>
                </a:solidFill>
              </a:rPr>
              <a:t>PROMISED LAND: </a:t>
            </a:r>
            <a:r>
              <a:rPr lang="en-US" b="1" cap="none" dirty="0"/>
              <a:t/>
            </a:r>
            <a:br>
              <a:rPr lang="en-US" b="1" cap="none" dirty="0"/>
            </a:br>
            <a:r>
              <a:rPr lang="en-US" sz="3600" b="1" cap="none" dirty="0"/>
              <a:t>Look at what we have become!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868" y="2567446"/>
            <a:ext cx="10254343" cy="3920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Upcoming Question for Break-out Room: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might </a:t>
            </a:r>
            <a:r>
              <a:rPr lang="en-US" sz="4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preferences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your reaction to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identity/reality?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82A823-ADCB-4857-B6A8-6E74F087D7F6}"/>
              </a:ext>
            </a:extLst>
          </p:cNvPr>
          <p:cNvSpPr/>
          <p:nvPr/>
        </p:nvSpPr>
        <p:spPr>
          <a:xfrm>
            <a:off x="1141413" y="618518"/>
            <a:ext cx="1212574" cy="11827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5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49802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232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600" b="1" cap="none" dirty="0"/>
              <a:t>Speculations regarding type preference influences on reaching the PROMISED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00" y="1006498"/>
            <a:ext cx="11821886" cy="58515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</a:rPr>
              <a:t>E’s</a:t>
            </a:r>
            <a:r>
              <a:rPr lang="en-US" sz="1600" dirty="0">
                <a:solidFill>
                  <a:schemeClr val="bg1"/>
                </a:solidFill>
              </a:rPr>
              <a:t> may tend to </a:t>
            </a:r>
            <a:r>
              <a:rPr lang="en-US" sz="1600" b="1" dirty="0">
                <a:solidFill>
                  <a:schemeClr val="bg1"/>
                </a:solidFill>
              </a:rPr>
              <a:t>enjoy sharing their new identity with others</a:t>
            </a:r>
            <a:r>
              <a:rPr lang="en-US" sz="1600" dirty="0">
                <a:solidFill>
                  <a:schemeClr val="bg1"/>
                </a:solidFill>
              </a:rPr>
              <a:t>; See their new situation as a </a:t>
            </a:r>
            <a:r>
              <a:rPr lang="en-US" sz="1600" b="1" dirty="0">
                <a:solidFill>
                  <a:schemeClr val="bg1"/>
                </a:solidFill>
              </a:rPr>
              <a:t>trial and error learning experience</a:t>
            </a:r>
            <a:r>
              <a:rPr lang="en-US" sz="1600" dirty="0">
                <a:solidFill>
                  <a:schemeClr val="bg1"/>
                </a:solidFill>
              </a:rPr>
              <a:t>; Be quite </a:t>
            </a:r>
            <a:r>
              <a:rPr lang="en-US" sz="1600" b="1" dirty="0">
                <a:solidFill>
                  <a:schemeClr val="bg1"/>
                </a:solidFill>
              </a:rPr>
              <a:t>optimistic</a:t>
            </a:r>
            <a:r>
              <a:rPr lang="en-US" sz="1600" dirty="0">
                <a:solidFill>
                  <a:schemeClr val="bg1"/>
                </a:solidFill>
              </a:rPr>
              <a:t> about what they accomplished; Use their new identity to explore even </a:t>
            </a:r>
            <a:r>
              <a:rPr lang="en-US" sz="1600" b="1" dirty="0">
                <a:solidFill>
                  <a:schemeClr val="bg1"/>
                </a:solidFill>
              </a:rPr>
              <a:t>more relationships</a:t>
            </a:r>
            <a:r>
              <a:rPr lang="en-US" sz="1600" dirty="0">
                <a:solidFill>
                  <a:schemeClr val="bg1"/>
                </a:solidFill>
              </a:rPr>
              <a:t>; Notice everything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</a:rPr>
              <a:t>I’s</a:t>
            </a:r>
            <a:r>
              <a:rPr lang="en-US" sz="1600" dirty="0">
                <a:solidFill>
                  <a:schemeClr val="bg1"/>
                </a:solidFill>
              </a:rPr>
              <a:t> may tend to think a lot before sharing their new identity with others; </a:t>
            </a:r>
            <a:r>
              <a:rPr lang="en-US" sz="1600" b="1" dirty="0">
                <a:solidFill>
                  <a:schemeClr val="bg1"/>
                </a:solidFill>
              </a:rPr>
              <a:t>Be cautious about whether it will </a:t>
            </a:r>
            <a:r>
              <a:rPr lang="en-US" sz="1600" dirty="0">
                <a:solidFill>
                  <a:schemeClr val="bg1"/>
                </a:solidFill>
              </a:rPr>
              <a:t>last; Resist generalizations as people notice new things about them; </a:t>
            </a:r>
            <a:r>
              <a:rPr lang="en-US" sz="1600" b="1" dirty="0">
                <a:solidFill>
                  <a:schemeClr val="bg1"/>
                </a:solidFill>
              </a:rPr>
              <a:t>Wait to be asked about what is new </a:t>
            </a:r>
            <a:r>
              <a:rPr lang="en-US" sz="1600" dirty="0">
                <a:solidFill>
                  <a:schemeClr val="bg1"/>
                </a:solidFill>
              </a:rPr>
              <a:t>and find small talk difficult when answering; Focus on the internal changes they are now experiencing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</a:rPr>
              <a:t>S’s </a:t>
            </a:r>
            <a:r>
              <a:rPr lang="en-US" sz="1600" dirty="0">
                <a:solidFill>
                  <a:schemeClr val="bg1"/>
                </a:solidFill>
              </a:rPr>
              <a:t>may tend to </a:t>
            </a:r>
            <a:r>
              <a:rPr lang="en-US" sz="1600" b="1" dirty="0">
                <a:solidFill>
                  <a:schemeClr val="bg1"/>
                </a:solidFill>
              </a:rPr>
              <a:t>see the trees real clear but not the forest </a:t>
            </a:r>
            <a:r>
              <a:rPr lang="en-US" sz="1600" dirty="0">
                <a:solidFill>
                  <a:schemeClr val="bg1"/>
                </a:solidFill>
              </a:rPr>
              <a:t>they are now in; Attend to details; Share their new identity in a </a:t>
            </a:r>
            <a:r>
              <a:rPr lang="en-US" sz="1600" b="1" dirty="0">
                <a:solidFill>
                  <a:schemeClr val="bg1"/>
                </a:solidFill>
              </a:rPr>
              <a:t>down to earth </a:t>
            </a:r>
            <a:r>
              <a:rPr lang="en-US" sz="1600" dirty="0">
                <a:solidFill>
                  <a:schemeClr val="bg1"/>
                </a:solidFill>
              </a:rPr>
              <a:t>manner; </a:t>
            </a:r>
            <a:r>
              <a:rPr lang="en-US" sz="1600" b="1" dirty="0">
                <a:solidFill>
                  <a:schemeClr val="bg1"/>
                </a:solidFill>
              </a:rPr>
              <a:t>Simplify their comprehension of their new identity</a:t>
            </a:r>
            <a:r>
              <a:rPr lang="en-US" sz="1600" dirty="0">
                <a:solidFill>
                  <a:schemeClr val="bg1"/>
                </a:solidFill>
              </a:rPr>
              <a:t>; Emphasize that common sense is what got them here; </a:t>
            </a:r>
            <a:r>
              <a:rPr lang="en-US" sz="1600" b="1" dirty="0">
                <a:solidFill>
                  <a:schemeClr val="bg1"/>
                </a:solidFill>
              </a:rPr>
              <a:t>Must experience it for awhile in order to really understand 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</a:rPr>
              <a:t>N’s</a:t>
            </a:r>
            <a:r>
              <a:rPr lang="en-US" sz="1600" dirty="0">
                <a:solidFill>
                  <a:schemeClr val="bg1"/>
                </a:solidFill>
              </a:rPr>
              <a:t> may tend to notice the patterns (</a:t>
            </a:r>
            <a:r>
              <a:rPr lang="en-US" sz="1600" b="1" dirty="0">
                <a:solidFill>
                  <a:schemeClr val="bg1"/>
                </a:solidFill>
              </a:rPr>
              <a:t>see the forest more than the trees</a:t>
            </a:r>
            <a:r>
              <a:rPr lang="en-US" sz="1600" dirty="0">
                <a:solidFill>
                  <a:schemeClr val="bg1"/>
                </a:solidFill>
              </a:rPr>
              <a:t>); Ignore some facts that don’t seem to fit; </a:t>
            </a:r>
            <a:r>
              <a:rPr lang="en-US" sz="1600" b="1" dirty="0">
                <a:solidFill>
                  <a:schemeClr val="bg1"/>
                </a:solidFill>
              </a:rPr>
              <a:t>Renew their belief in their own creativity and innovativeness;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Feel inspired </a:t>
            </a:r>
            <a:r>
              <a:rPr lang="en-US" sz="1600" dirty="0">
                <a:solidFill>
                  <a:schemeClr val="bg1"/>
                </a:solidFill>
              </a:rPr>
              <a:t>by their new identity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</a:rPr>
              <a:t>T’s </a:t>
            </a:r>
            <a:r>
              <a:rPr lang="en-US" sz="1600" dirty="0">
                <a:solidFill>
                  <a:schemeClr val="bg1"/>
                </a:solidFill>
              </a:rPr>
              <a:t>may tend to </a:t>
            </a:r>
            <a:r>
              <a:rPr lang="en-US" sz="1600" b="1" dirty="0">
                <a:solidFill>
                  <a:schemeClr val="bg1"/>
                </a:solidFill>
              </a:rPr>
              <a:t>impersonally describe their new identity </a:t>
            </a:r>
            <a:r>
              <a:rPr lang="en-US" sz="1600" dirty="0">
                <a:solidFill>
                  <a:schemeClr val="bg1"/>
                </a:solidFill>
              </a:rPr>
              <a:t>in a logical and objective manner; </a:t>
            </a:r>
            <a:r>
              <a:rPr lang="en-US" sz="1600" b="1" dirty="0">
                <a:solidFill>
                  <a:schemeClr val="bg1"/>
                </a:solidFill>
              </a:rPr>
              <a:t>Be skeptical </a:t>
            </a:r>
            <a:r>
              <a:rPr lang="en-US" sz="1600" dirty="0">
                <a:solidFill>
                  <a:schemeClr val="bg1"/>
                </a:solidFill>
              </a:rPr>
              <a:t>about their new world; Be nonchalant about the work it took to get here; </a:t>
            </a:r>
            <a:r>
              <a:rPr lang="en-US" sz="1600" b="1" dirty="0">
                <a:solidFill>
                  <a:schemeClr val="bg1"/>
                </a:solidFill>
              </a:rPr>
              <a:t>Emphasize the problems that got resolved </a:t>
            </a:r>
            <a:r>
              <a:rPr lang="en-US" sz="1600" dirty="0">
                <a:solidFill>
                  <a:schemeClr val="bg1"/>
                </a:solidFill>
              </a:rPr>
              <a:t>more so than the picture achieved; Be a bit insensitive about their feelings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</a:rPr>
              <a:t>F’s </a:t>
            </a:r>
            <a:r>
              <a:rPr lang="en-US" sz="1600" dirty="0">
                <a:solidFill>
                  <a:schemeClr val="bg1"/>
                </a:solidFill>
              </a:rPr>
              <a:t>may tend to </a:t>
            </a:r>
            <a:r>
              <a:rPr lang="en-US" sz="1600" b="1" dirty="0">
                <a:solidFill>
                  <a:schemeClr val="bg1"/>
                </a:solidFill>
              </a:rPr>
              <a:t>emphasize the values </a:t>
            </a:r>
            <a:r>
              <a:rPr lang="en-US" sz="1600" dirty="0">
                <a:solidFill>
                  <a:schemeClr val="bg1"/>
                </a:solidFill>
              </a:rPr>
              <a:t>associated with their new identity; </a:t>
            </a:r>
            <a:r>
              <a:rPr lang="en-US" sz="1600" b="1" dirty="0">
                <a:solidFill>
                  <a:schemeClr val="bg1"/>
                </a:solidFill>
              </a:rPr>
              <a:t>Revel in the relationships </a:t>
            </a:r>
            <a:r>
              <a:rPr lang="en-US" sz="1600" dirty="0">
                <a:solidFill>
                  <a:schemeClr val="bg1"/>
                </a:solidFill>
              </a:rPr>
              <a:t>that were enhanced by their navigating to the Promised Land; </a:t>
            </a:r>
            <a:r>
              <a:rPr lang="en-US" sz="1600" b="1" dirty="0">
                <a:solidFill>
                  <a:schemeClr val="bg1"/>
                </a:solidFill>
              </a:rPr>
              <a:t>Emphasize the harmony </a:t>
            </a:r>
            <a:r>
              <a:rPr lang="en-US" sz="1600" dirty="0">
                <a:solidFill>
                  <a:schemeClr val="bg1"/>
                </a:solidFill>
              </a:rPr>
              <a:t>they now have in their life; Encourage others to navigate to their own Promised Land; </a:t>
            </a:r>
            <a:r>
              <a:rPr lang="en-US" sz="1600" b="1" dirty="0">
                <a:solidFill>
                  <a:schemeClr val="bg1"/>
                </a:solidFill>
              </a:rPr>
              <a:t>Feel trusting and maybe over accepting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</a:rPr>
              <a:t>J’s </a:t>
            </a:r>
            <a:r>
              <a:rPr lang="en-US" sz="1600" dirty="0">
                <a:solidFill>
                  <a:schemeClr val="bg1"/>
                </a:solidFill>
              </a:rPr>
              <a:t>may tend to </a:t>
            </a:r>
            <a:r>
              <a:rPr lang="en-US" sz="1600" b="1" dirty="0">
                <a:solidFill>
                  <a:schemeClr val="bg1"/>
                </a:solidFill>
              </a:rPr>
              <a:t>move on to the next thing as quickly as they can</a:t>
            </a:r>
            <a:r>
              <a:rPr lang="en-US" sz="1600" dirty="0">
                <a:solidFill>
                  <a:schemeClr val="bg1"/>
                </a:solidFill>
              </a:rPr>
              <a:t>; Feel good about having </a:t>
            </a:r>
            <a:r>
              <a:rPr lang="en-US" sz="1600" b="1" dirty="0">
                <a:solidFill>
                  <a:schemeClr val="bg1"/>
                </a:solidFill>
              </a:rPr>
              <a:t>truly followed their plan </a:t>
            </a:r>
            <a:r>
              <a:rPr lang="en-US" sz="1600" dirty="0">
                <a:solidFill>
                  <a:schemeClr val="bg1"/>
                </a:solidFill>
              </a:rPr>
              <a:t>to get here; </a:t>
            </a:r>
            <a:r>
              <a:rPr lang="en-US" sz="1600" b="1" dirty="0">
                <a:solidFill>
                  <a:schemeClr val="bg1"/>
                </a:solidFill>
              </a:rPr>
              <a:t>Emphasize the goals </a:t>
            </a:r>
            <a:r>
              <a:rPr lang="en-US" sz="1600" dirty="0">
                <a:solidFill>
                  <a:schemeClr val="bg1"/>
                </a:solidFill>
              </a:rPr>
              <a:t>that were accomplished and any </a:t>
            </a:r>
            <a:r>
              <a:rPr lang="en-US" sz="1600" b="1" dirty="0">
                <a:solidFill>
                  <a:schemeClr val="bg1"/>
                </a:solidFill>
              </a:rPr>
              <a:t>deadlines</a:t>
            </a:r>
            <a:r>
              <a:rPr lang="en-US" sz="1600" dirty="0">
                <a:solidFill>
                  <a:schemeClr val="bg1"/>
                </a:solidFill>
              </a:rPr>
              <a:t> they met; Want to know if there’s a better way to reach the Promised Land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</a:rPr>
              <a:t>P’s </a:t>
            </a:r>
            <a:r>
              <a:rPr lang="en-US" sz="1600" dirty="0">
                <a:solidFill>
                  <a:schemeClr val="bg1"/>
                </a:solidFill>
              </a:rPr>
              <a:t>may tend to be </a:t>
            </a:r>
            <a:r>
              <a:rPr lang="en-US" sz="1600" b="1" dirty="0">
                <a:solidFill>
                  <a:schemeClr val="bg1"/>
                </a:solidFill>
              </a:rPr>
              <a:t>flexible about what they have achieved</a:t>
            </a:r>
            <a:r>
              <a:rPr lang="en-US" sz="1600" dirty="0">
                <a:solidFill>
                  <a:schemeClr val="bg1"/>
                </a:solidFill>
              </a:rPr>
              <a:t>; Maybe second guess their decision to become what they have become; Feel </a:t>
            </a:r>
            <a:r>
              <a:rPr lang="en-US" sz="1600" b="1" dirty="0">
                <a:solidFill>
                  <a:schemeClr val="bg1"/>
                </a:solidFill>
              </a:rPr>
              <a:t>comfortable about the ambiguity </a:t>
            </a:r>
            <a:r>
              <a:rPr lang="en-US" sz="1600" dirty="0">
                <a:solidFill>
                  <a:schemeClr val="bg1"/>
                </a:solidFill>
              </a:rPr>
              <a:t>of their new sense of identity; </a:t>
            </a:r>
            <a:r>
              <a:rPr lang="en-US" sz="1600" b="1" dirty="0">
                <a:solidFill>
                  <a:schemeClr val="bg1"/>
                </a:solidFill>
              </a:rPr>
              <a:t>Keep their options open</a:t>
            </a:r>
            <a:r>
              <a:rPr lang="en-US" sz="1600" dirty="0">
                <a:solidFill>
                  <a:schemeClr val="bg1"/>
                </a:solidFill>
              </a:rPr>
              <a:t>; </a:t>
            </a:r>
            <a:r>
              <a:rPr lang="en-US" sz="1600" b="1" dirty="0">
                <a:solidFill>
                  <a:schemeClr val="bg1"/>
                </a:solidFill>
              </a:rPr>
              <a:t>See both sides </a:t>
            </a:r>
            <a:r>
              <a:rPr lang="en-US" sz="1600" dirty="0">
                <a:solidFill>
                  <a:schemeClr val="bg1"/>
                </a:solidFill>
              </a:rPr>
              <a:t>of what they achieved</a:t>
            </a:r>
          </a:p>
        </p:txBody>
      </p:sp>
    </p:spTree>
    <p:extLst>
      <p:ext uri="{BB962C8B-B14F-4D97-AF65-F5344CB8AC3E}">
        <p14:creationId xmlns:p14="http://schemas.microsoft.com/office/powerpoint/2010/main" val="2040874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018" y="0"/>
            <a:ext cx="8221180" cy="6858000"/>
          </a:xfrm>
        </p:spPr>
      </p:pic>
    </p:spTree>
    <p:extLst>
      <p:ext uri="{BB962C8B-B14F-4D97-AF65-F5344CB8AC3E}">
        <p14:creationId xmlns:p14="http://schemas.microsoft.com/office/powerpoint/2010/main" val="585653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ople in a meeting">
            <a:extLst>
              <a:ext uri="{FF2B5EF4-FFF2-40B4-BE49-F238E27FC236}">
                <a16:creationId xmlns:a16="http://schemas.microsoft.com/office/drawing/2014/main" id="{BBD915A5-8186-4F17-82DC-1354859C46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51921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231E5B-E77B-4F11-AA41-EE00C4C84496}"/>
              </a:ext>
            </a:extLst>
          </p:cNvPr>
          <p:cNvSpPr txBox="1"/>
          <p:nvPr/>
        </p:nvSpPr>
        <p:spPr>
          <a:xfrm>
            <a:off x="0" y="239642"/>
            <a:ext cx="6519213" cy="64633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SMALL-GROUP DISCUSSIONS: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FE33F-6146-45F0-BA6C-BCBFDDA83053}"/>
              </a:ext>
            </a:extLst>
          </p:cNvPr>
          <p:cNvSpPr txBox="1"/>
          <p:nvPr/>
        </p:nvSpPr>
        <p:spPr>
          <a:xfrm>
            <a:off x="6578416" y="1197620"/>
            <a:ext cx="551271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200"/>
              </a:spcAft>
            </a:pPr>
            <a:r>
              <a:rPr lang="en-US" sz="2800" b="1" cap="none" dirty="0"/>
              <a:t>Virtual break-out rooms</a:t>
            </a:r>
          </a:p>
          <a:p>
            <a:pPr algn="ctr">
              <a:spcAft>
                <a:spcPts val="4200"/>
              </a:spcAft>
            </a:pPr>
            <a:r>
              <a:rPr lang="en-US" sz="2800" b="1" dirty="0"/>
              <a:t>1 phase of the change process</a:t>
            </a:r>
          </a:p>
          <a:p>
            <a:pPr algn="ctr">
              <a:spcAft>
                <a:spcPts val="4200"/>
              </a:spcAft>
            </a:pPr>
            <a:r>
              <a:rPr lang="en-US" sz="2800" b="1" dirty="0"/>
              <a:t>Brainstorm connections to                   type preferences</a:t>
            </a:r>
          </a:p>
          <a:p>
            <a:pPr algn="ctr">
              <a:spcAft>
                <a:spcPts val="4200"/>
              </a:spcAft>
            </a:pPr>
            <a:r>
              <a:rPr lang="en-US" sz="2800" b="1" dirty="0"/>
              <a:t>Guideline documents in the chat</a:t>
            </a:r>
          </a:p>
          <a:p>
            <a:pPr algn="ctr">
              <a:spcAft>
                <a:spcPts val="4200"/>
              </a:spcAft>
            </a:pPr>
            <a:r>
              <a:rPr lang="en-US" sz="2800" b="1" dirty="0"/>
              <a:t>10 minutes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886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D9D96C-2B74-482D-9C22-26E8CA5B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3" y="2858404"/>
            <a:ext cx="4509159" cy="9518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/>
              <a:t>SMALL-GROUP REPORT:</a:t>
            </a:r>
            <a:br>
              <a:rPr lang="en-US" sz="4800" b="1" dirty="0"/>
            </a:br>
            <a:r>
              <a:rPr lang="en-US" sz="4800" b="1" cap="none" dirty="0"/>
              <a:t/>
            </a:r>
            <a:br>
              <a:rPr lang="en-US" sz="4800" b="1" cap="none" dirty="0"/>
            </a:br>
            <a: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might </a:t>
            </a:r>
            <a:r>
              <a:rPr lang="en-US" sz="3600" b="1" i="1" u="sng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preferences </a:t>
            </a:r>
            <a:b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the way you </a:t>
            </a:r>
            <a:b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your mission/vision?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A6EEE0A-998C-430B-808B-D0A83A50A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627047"/>
              </p:ext>
            </p:extLst>
          </p:nvPr>
        </p:nvGraphicFramePr>
        <p:xfrm>
          <a:off x="6231332" y="228600"/>
          <a:ext cx="53848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391">
                  <a:extLst>
                    <a:ext uri="{9D8B030D-6E8A-4147-A177-3AD203B41FA5}">
                      <a16:colId xmlns:a16="http://schemas.microsoft.com/office/drawing/2014/main" val="993156825"/>
                    </a:ext>
                  </a:extLst>
                </a:gridCol>
                <a:gridCol w="4235409">
                  <a:extLst>
                    <a:ext uri="{9D8B030D-6E8A-4147-A177-3AD203B41FA5}">
                      <a16:colId xmlns:a16="http://schemas.microsoft.com/office/drawing/2014/main" val="67933929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Provocation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9623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48111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Present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4495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2"/>
                          </a:solidFill>
                        </a:rPr>
                        <a:t>Picture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85297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Plan/Prepare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83240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Pull/Push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6259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Promised Land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77293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5FC59233-B421-44A1-AAD7-1992499B14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2" t="12346" r="-1" b="25044"/>
          <a:stretch/>
        </p:blipFill>
        <p:spPr bwMode="auto">
          <a:xfrm>
            <a:off x="6372129" y="387717"/>
            <a:ext cx="910590" cy="594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0C8DD-C2BA-495C-8D2C-E27945D08E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949" y="1311333"/>
            <a:ext cx="826770" cy="640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017F1B-B853-447D-A439-271DAD5578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654" y="2218324"/>
            <a:ext cx="467360" cy="640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E7C295-FD7E-4CFC-8F58-B3098E6D674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971" y="3108960"/>
            <a:ext cx="636905" cy="6400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08627-57F6-4CFA-AAC8-B10D671213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949" y="4020694"/>
            <a:ext cx="77851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9891C4-A481-4768-B911-CC210FDF51D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909" y="5809692"/>
            <a:ext cx="656590" cy="640080"/>
          </a:xfrm>
          <a:prstGeom prst="rect">
            <a:avLst/>
          </a:prstGeom>
        </p:spPr>
      </p:pic>
      <p:pic>
        <p:nvPicPr>
          <p:cNvPr id="22" name="Graphic 21" descr="Transfer with solid fill">
            <a:extLst>
              <a:ext uri="{FF2B5EF4-FFF2-40B4-BE49-F238E27FC236}">
                <a16:creationId xmlns:a16="http://schemas.microsoft.com/office/drawing/2014/main" id="{1DA7A023-F427-4AD1-975D-E7D4796A9D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372129" y="4778033"/>
            <a:ext cx="914400" cy="9144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10565C1-1536-4C00-969F-9402BFE8B31E}"/>
              </a:ext>
            </a:extLst>
          </p:cNvPr>
          <p:cNvSpPr/>
          <p:nvPr/>
        </p:nvSpPr>
        <p:spPr>
          <a:xfrm>
            <a:off x="5960669" y="2890878"/>
            <a:ext cx="3505199" cy="101691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94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D9D96C-2B74-482D-9C22-26E8CA5B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3" y="2858404"/>
            <a:ext cx="4509159" cy="9518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/>
              <a:t>SMALL-GROUP REPORT:</a:t>
            </a:r>
            <a:br>
              <a:rPr lang="en-US" sz="4800" b="1" dirty="0"/>
            </a:br>
            <a:r>
              <a:rPr lang="en-US" sz="4800" b="1" cap="none" dirty="0"/>
              <a:t/>
            </a:r>
            <a:br>
              <a:rPr lang="en-US" sz="4800" b="1" cap="none" dirty="0"/>
            </a:br>
            <a: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might </a:t>
            </a:r>
            <a:r>
              <a:rPr lang="en-US" sz="3600" b="1" i="1" u="sng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preferences </a:t>
            </a:r>
            <a:b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the way you </a:t>
            </a:r>
            <a:b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plan for change?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dirty="0">
                <a:solidFill>
                  <a:schemeClr val="tx2"/>
                </a:solidFill>
              </a:rPr>
              <a:t/>
            </a:r>
            <a:br>
              <a:rPr lang="en-US" sz="4800" b="1" i="1" dirty="0">
                <a:solidFill>
                  <a:schemeClr val="tx2"/>
                </a:solidFill>
              </a:rPr>
            </a:br>
            <a:endParaRPr lang="en-US" sz="48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A6EEE0A-998C-430B-808B-D0A83A50A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918717"/>
              </p:ext>
            </p:extLst>
          </p:nvPr>
        </p:nvGraphicFramePr>
        <p:xfrm>
          <a:off x="6231332" y="228600"/>
          <a:ext cx="53848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391">
                  <a:extLst>
                    <a:ext uri="{9D8B030D-6E8A-4147-A177-3AD203B41FA5}">
                      <a16:colId xmlns:a16="http://schemas.microsoft.com/office/drawing/2014/main" val="993156825"/>
                    </a:ext>
                  </a:extLst>
                </a:gridCol>
                <a:gridCol w="4235409">
                  <a:extLst>
                    <a:ext uri="{9D8B030D-6E8A-4147-A177-3AD203B41FA5}">
                      <a16:colId xmlns:a16="http://schemas.microsoft.com/office/drawing/2014/main" val="67933929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Provocation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9623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48111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Present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4495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Picture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85297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2"/>
                          </a:solidFill>
                        </a:rPr>
                        <a:t>Plan/Prepare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83240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Pull/Push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6259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Promised Land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77293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5FC59233-B421-44A1-AAD7-1992499B14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2" t="12346" r="-1" b="25044"/>
          <a:stretch/>
        </p:blipFill>
        <p:spPr bwMode="auto">
          <a:xfrm>
            <a:off x="6372129" y="387717"/>
            <a:ext cx="910590" cy="594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0C8DD-C2BA-495C-8D2C-E27945D08E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949" y="1311333"/>
            <a:ext cx="826770" cy="640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017F1B-B853-447D-A439-271DAD5578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654" y="2218324"/>
            <a:ext cx="467360" cy="640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E7C295-FD7E-4CFC-8F58-B3098E6D674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971" y="3108960"/>
            <a:ext cx="636905" cy="6400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08627-57F6-4CFA-AAC8-B10D671213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949" y="4020694"/>
            <a:ext cx="77851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9891C4-A481-4768-B911-CC210FDF51D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909" y="5809692"/>
            <a:ext cx="656590" cy="640080"/>
          </a:xfrm>
          <a:prstGeom prst="rect">
            <a:avLst/>
          </a:prstGeom>
        </p:spPr>
      </p:pic>
      <p:pic>
        <p:nvPicPr>
          <p:cNvPr id="22" name="Graphic 21" descr="Transfer with solid fill">
            <a:extLst>
              <a:ext uri="{FF2B5EF4-FFF2-40B4-BE49-F238E27FC236}">
                <a16:creationId xmlns:a16="http://schemas.microsoft.com/office/drawing/2014/main" id="{1DA7A023-F427-4AD1-975D-E7D4796A9D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372129" y="4778033"/>
            <a:ext cx="914400" cy="9144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10565C1-1536-4C00-969F-9402BFE8B31E}"/>
              </a:ext>
            </a:extLst>
          </p:cNvPr>
          <p:cNvSpPr/>
          <p:nvPr/>
        </p:nvSpPr>
        <p:spPr>
          <a:xfrm>
            <a:off x="6096000" y="3829998"/>
            <a:ext cx="4501830" cy="101691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39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D9D96C-2B74-482D-9C22-26E8CA5B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3" y="2858404"/>
            <a:ext cx="4509159" cy="9518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/>
              <a:t>SMALL-GROUP REPORT:</a:t>
            </a:r>
            <a:br>
              <a:rPr lang="en-US" sz="4800" b="1" dirty="0"/>
            </a:br>
            <a:r>
              <a:rPr lang="en-US" sz="4800" b="1" cap="none" dirty="0"/>
              <a:t/>
            </a:r>
            <a:br>
              <a:rPr lang="en-US" sz="4800" b="1" cap="none" dirty="0"/>
            </a:br>
            <a: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might </a:t>
            </a:r>
            <a:r>
              <a:rPr lang="en-US" sz="3600" b="1" i="1" u="sng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preferences </a:t>
            </a:r>
            <a:b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you motivated to </a:t>
            </a:r>
            <a:b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stick with your plan?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dirty="0">
                <a:solidFill>
                  <a:schemeClr val="tx2"/>
                </a:solidFill>
              </a:rPr>
              <a:t/>
            </a:r>
            <a:br>
              <a:rPr lang="en-US" sz="4800" b="1" i="1" dirty="0">
                <a:solidFill>
                  <a:schemeClr val="tx2"/>
                </a:solidFill>
              </a:rPr>
            </a:br>
            <a:endParaRPr lang="en-US" sz="48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A6EEE0A-998C-430B-808B-D0A83A50A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41879"/>
              </p:ext>
            </p:extLst>
          </p:nvPr>
        </p:nvGraphicFramePr>
        <p:xfrm>
          <a:off x="6231332" y="228600"/>
          <a:ext cx="53848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391">
                  <a:extLst>
                    <a:ext uri="{9D8B030D-6E8A-4147-A177-3AD203B41FA5}">
                      <a16:colId xmlns:a16="http://schemas.microsoft.com/office/drawing/2014/main" val="993156825"/>
                    </a:ext>
                  </a:extLst>
                </a:gridCol>
                <a:gridCol w="4235409">
                  <a:extLst>
                    <a:ext uri="{9D8B030D-6E8A-4147-A177-3AD203B41FA5}">
                      <a16:colId xmlns:a16="http://schemas.microsoft.com/office/drawing/2014/main" val="67933929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Provocation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9623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48111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Present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4495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Picture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85297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Plan/Prepare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83240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2"/>
                          </a:solidFill>
                        </a:rPr>
                        <a:t>Pull/Push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6259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Promised Land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77293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5FC59233-B421-44A1-AAD7-1992499B14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2" t="12346" r="-1" b="25044"/>
          <a:stretch/>
        </p:blipFill>
        <p:spPr bwMode="auto">
          <a:xfrm>
            <a:off x="6372129" y="387717"/>
            <a:ext cx="910590" cy="594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0C8DD-C2BA-495C-8D2C-E27945D08E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949" y="1311333"/>
            <a:ext cx="826770" cy="640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017F1B-B853-447D-A439-271DAD5578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654" y="2218324"/>
            <a:ext cx="467360" cy="640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E7C295-FD7E-4CFC-8F58-B3098E6D674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971" y="3108960"/>
            <a:ext cx="636905" cy="6400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08627-57F6-4CFA-AAC8-B10D671213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949" y="4020694"/>
            <a:ext cx="77851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9891C4-A481-4768-B911-CC210FDF51D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909" y="5809692"/>
            <a:ext cx="656590" cy="640080"/>
          </a:xfrm>
          <a:prstGeom prst="rect">
            <a:avLst/>
          </a:prstGeom>
        </p:spPr>
      </p:pic>
      <p:pic>
        <p:nvPicPr>
          <p:cNvPr id="22" name="Graphic 21" descr="Transfer with solid fill">
            <a:extLst>
              <a:ext uri="{FF2B5EF4-FFF2-40B4-BE49-F238E27FC236}">
                <a16:creationId xmlns:a16="http://schemas.microsoft.com/office/drawing/2014/main" id="{1DA7A023-F427-4AD1-975D-E7D4796A9D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372129" y="4778033"/>
            <a:ext cx="914400" cy="9144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10565C1-1536-4C00-969F-9402BFE8B31E}"/>
              </a:ext>
            </a:extLst>
          </p:cNvPr>
          <p:cNvSpPr/>
          <p:nvPr/>
        </p:nvSpPr>
        <p:spPr>
          <a:xfrm>
            <a:off x="6096000" y="4683233"/>
            <a:ext cx="3592286" cy="108291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498"/>
            <a:ext cx="12191999" cy="103796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cs typeface="72 Black" panose="020B0A04030603020204" pitchFamily="34" charset="0"/>
              </a:rPr>
              <a:t>changes we have experienced recently</a:t>
            </a:r>
          </a:p>
        </p:txBody>
      </p:sp>
      <p:pic>
        <p:nvPicPr>
          <p:cNvPr id="1026" name="Picture 2" descr="Coronavirus Icon Corona - Free vector graphic on Pixabay">
            <a:extLst>
              <a:ext uri="{FF2B5EF4-FFF2-40B4-BE49-F238E27FC236}">
                <a16:creationId xmlns:a16="http://schemas.microsoft.com/office/drawing/2014/main" id="{7E04ACA8-C164-4514-90CA-A4756F70B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806" y="1086230"/>
            <a:ext cx="1769068" cy="17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A0833B92-C5CB-47E0-8468-27F212CB9E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4425" y="3276599"/>
            <a:ext cx="13239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50FDA88-2D36-4A16-85EB-958D1FB4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9515" y="1128650"/>
            <a:ext cx="1563689" cy="156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6C3EFE7-D347-46EF-8ED6-2E766281C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8845" y="12413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78BDCAB-054F-453B-8E22-4BEAFB726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8618" y="1124466"/>
            <a:ext cx="1452868" cy="14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1549A60A-56EC-4EC6-B270-7A1259B05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4253" y="3519906"/>
            <a:ext cx="2276679" cy="51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87B1328B-F17A-45FC-816E-553A24555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551" y="3094048"/>
            <a:ext cx="2347766" cy="115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6B6D4C0A-8F94-4311-9B56-87DE1D7D3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077" y="3228805"/>
            <a:ext cx="12192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3CB96A69-1A4A-4572-B7C4-F0AABF0D5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985" y="4809564"/>
            <a:ext cx="12192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A3E3806C-7E75-451E-96F7-82DD08DCE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809564"/>
            <a:ext cx="4064000" cy="204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AE6F8B11-DC95-4350-928E-89261D1D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9800" y="4449434"/>
            <a:ext cx="3612200" cy="240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D9D96C-2B74-482D-9C22-26E8CA5B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3" y="2858404"/>
            <a:ext cx="4509159" cy="9518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/>
              <a:t>SMALL-GROUP REPORT:</a:t>
            </a:r>
            <a:br>
              <a:rPr lang="en-US" sz="4800" b="1" dirty="0"/>
            </a:br>
            <a:r>
              <a:rPr lang="en-US" sz="4800" b="1" cap="none" dirty="0"/>
              <a:t/>
            </a:r>
            <a:br>
              <a:rPr lang="en-US" sz="4800" b="1" cap="none" dirty="0"/>
            </a:br>
            <a: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might </a:t>
            </a:r>
            <a:r>
              <a:rPr lang="en-US" sz="3600" b="1" i="1" u="sng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preferences </a:t>
            </a:r>
            <a:b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your reaction to </a:t>
            </a:r>
            <a:b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identity/reality?</a:t>
            </a:r>
            <a: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A6EEE0A-998C-430B-808B-D0A83A50A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152531"/>
              </p:ext>
            </p:extLst>
          </p:nvPr>
        </p:nvGraphicFramePr>
        <p:xfrm>
          <a:off x="6231332" y="228600"/>
          <a:ext cx="53848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391">
                  <a:extLst>
                    <a:ext uri="{9D8B030D-6E8A-4147-A177-3AD203B41FA5}">
                      <a16:colId xmlns:a16="http://schemas.microsoft.com/office/drawing/2014/main" val="993156825"/>
                    </a:ext>
                  </a:extLst>
                </a:gridCol>
                <a:gridCol w="4235409">
                  <a:extLst>
                    <a:ext uri="{9D8B030D-6E8A-4147-A177-3AD203B41FA5}">
                      <a16:colId xmlns:a16="http://schemas.microsoft.com/office/drawing/2014/main" val="67933929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Provocation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9623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48111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Present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4495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Picture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85297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Plan/Prepare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83240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Pull/Push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6259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2"/>
                          </a:solidFill>
                        </a:rPr>
                        <a:t>Promised Land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77293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5FC59233-B421-44A1-AAD7-1992499B14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2" t="12346" r="-1" b="25044"/>
          <a:stretch/>
        </p:blipFill>
        <p:spPr bwMode="auto">
          <a:xfrm>
            <a:off x="6372129" y="387717"/>
            <a:ext cx="910590" cy="594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0C8DD-C2BA-495C-8D2C-E27945D08E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949" y="1311333"/>
            <a:ext cx="826770" cy="640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017F1B-B853-447D-A439-271DAD5578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654" y="2218324"/>
            <a:ext cx="467360" cy="640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E7C295-FD7E-4CFC-8F58-B3098E6D674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971" y="3108960"/>
            <a:ext cx="636905" cy="6400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08627-57F6-4CFA-AAC8-B10D671213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949" y="4020694"/>
            <a:ext cx="77851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9891C4-A481-4768-B911-CC210FDF51D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909" y="5809692"/>
            <a:ext cx="656590" cy="640080"/>
          </a:xfrm>
          <a:prstGeom prst="rect">
            <a:avLst/>
          </a:prstGeom>
        </p:spPr>
      </p:pic>
      <p:pic>
        <p:nvPicPr>
          <p:cNvPr id="22" name="Graphic 21" descr="Transfer with solid fill">
            <a:extLst>
              <a:ext uri="{FF2B5EF4-FFF2-40B4-BE49-F238E27FC236}">
                <a16:creationId xmlns:a16="http://schemas.microsoft.com/office/drawing/2014/main" id="{1DA7A023-F427-4AD1-975D-E7D4796A9D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372129" y="4778033"/>
            <a:ext cx="914400" cy="9144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10565C1-1536-4C00-969F-9402BFE8B31E}"/>
              </a:ext>
            </a:extLst>
          </p:cNvPr>
          <p:cNvSpPr/>
          <p:nvPr/>
        </p:nvSpPr>
        <p:spPr>
          <a:xfrm>
            <a:off x="5960668" y="5616335"/>
            <a:ext cx="4893719" cy="108291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4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23568"/>
            <a:ext cx="9905998" cy="1021491"/>
          </a:xfrm>
        </p:spPr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chemeClr val="bg1"/>
                </a:solidFill>
              </a:rPr>
              <a:t>A Few 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5" y="960449"/>
            <a:ext cx="11783510" cy="5897551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Become aware of your typical reactions </a:t>
            </a:r>
            <a:r>
              <a:rPr lang="en-US" dirty="0">
                <a:solidFill>
                  <a:schemeClr val="bg1"/>
                </a:solidFill>
              </a:rPr>
              <a:t>when faced with a disruptive </a:t>
            </a:r>
            <a:r>
              <a:rPr lang="en-US" b="1" dirty="0">
                <a:solidFill>
                  <a:schemeClr val="bg1"/>
                </a:solidFill>
              </a:rPr>
              <a:t>threat/opportunity…pause and examine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Reflect on past experiences </a:t>
            </a:r>
            <a:r>
              <a:rPr lang="en-US" dirty="0">
                <a:solidFill>
                  <a:schemeClr val="bg1"/>
                </a:solidFill>
              </a:rPr>
              <a:t>with disruptions in your life…</a:t>
            </a:r>
            <a:r>
              <a:rPr lang="en-US" b="1" dirty="0">
                <a:solidFill>
                  <a:schemeClr val="bg1"/>
                </a:solidFill>
              </a:rPr>
              <a:t>What’s been helpful?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“Inventory” your strengths, weaknesses, resources </a:t>
            </a:r>
            <a:r>
              <a:rPr lang="en-US" dirty="0">
                <a:solidFill>
                  <a:schemeClr val="bg1"/>
                </a:solidFill>
              </a:rPr>
              <a:t>to deal with the potential change before going forward…</a:t>
            </a:r>
            <a:r>
              <a:rPr lang="en-US" b="1" dirty="0">
                <a:solidFill>
                  <a:schemeClr val="bg1"/>
                </a:solidFill>
              </a:rPr>
              <a:t>Prepare to use the strengths of your personality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Envision </a:t>
            </a:r>
            <a:r>
              <a:rPr lang="en-US" dirty="0">
                <a:solidFill>
                  <a:schemeClr val="bg1"/>
                </a:solidFill>
              </a:rPr>
              <a:t>what you want the change to become </a:t>
            </a:r>
            <a:r>
              <a:rPr lang="en-US" b="1" dirty="0">
                <a:solidFill>
                  <a:schemeClr val="bg1"/>
                </a:solidFill>
              </a:rPr>
              <a:t>before planning </a:t>
            </a:r>
            <a:r>
              <a:rPr lang="en-US" dirty="0">
                <a:solidFill>
                  <a:schemeClr val="bg1"/>
                </a:solidFill>
              </a:rPr>
              <a:t>what steps you need to take to deal with the threat or opportunity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Plan the steps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b="1" dirty="0">
                <a:solidFill>
                  <a:schemeClr val="bg1"/>
                </a:solidFill>
              </a:rPr>
              <a:t>identify what you need to prepare </a:t>
            </a:r>
            <a:r>
              <a:rPr lang="en-US" dirty="0">
                <a:solidFill>
                  <a:schemeClr val="bg1"/>
                </a:solidFill>
              </a:rPr>
              <a:t>in order to undertake the steps to address the change possibility?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Keep yourself motivated to stay on plan…</a:t>
            </a:r>
            <a:r>
              <a:rPr lang="en-US" b="1" dirty="0">
                <a:solidFill>
                  <a:schemeClr val="bg1"/>
                </a:solidFill>
              </a:rPr>
              <a:t>what is still pulling you </a:t>
            </a:r>
            <a:r>
              <a:rPr lang="en-US" dirty="0">
                <a:solidFill>
                  <a:schemeClr val="bg1"/>
                </a:solidFill>
              </a:rPr>
              <a:t>toward your vision?…</a:t>
            </a:r>
            <a:r>
              <a:rPr lang="en-US" b="1" dirty="0">
                <a:solidFill>
                  <a:schemeClr val="bg1"/>
                </a:solidFill>
              </a:rPr>
              <a:t>what will continue to push you forward to overcome </a:t>
            </a:r>
            <a:r>
              <a:rPr lang="en-US" dirty="0">
                <a:solidFill>
                  <a:schemeClr val="bg1"/>
                </a:solidFill>
              </a:rPr>
              <a:t>obstacles/problems?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Recognize things have changed and you are different </a:t>
            </a:r>
            <a:r>
              <a:rPr lang="en-US" dirty="0">
                <a:solidFill>
                  <a:schemeClr val="bg1"/>
                </a:solidFill>
              </a:rPr>
              <a:t>now that you have executed your plan…</a:t>
            </a:r>
            <a:r>
              <a:rPr lang="en-US" b="1" dirty="0">
                <a:solidFill>
                  <a:schemeClr val="bg1"/>
                </a:solidFill>
              </a:rPr>
              <a:t>don’t fall prey to perfectionism </a:t>
            </a:r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b="1" dirty="0">
                <a:solidFill>
                  <a:schemeClr val="bg1"/>
                </a:solidFill>
              </a:rPr>
              <a:t>focus more on what is better now</a:t>
            </a:r>
          </a:p>
        </p:txBody>
      </p:sp>
    </p:spTree>
    <p:extLst>
      <p:ext uri="{BB962C8B-B14F-4D97-AF65-F5344CB8AC3E}">
        <p14:creationId xmlns:p14="http://schemas.microsoft.com/office/powerpoint/2010/main" val="2418800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ntage compass">
            <a:extLst>
              <a:ext uri="{FF2B5EF4-FFF2-40B4-BE49-F238E27FC236}">
                <a16:creationId xmlns:a16="http://schemas.microsoft.com/office/drawing/2014/main" id="{1F88F649-C408-49D8-A6FE-53FEECE12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347"/>
            <a:ext cx="12192000" cy="6991347"/>
          </a:xfrm>
          <a:prstGeom prst="rect">
            <a:avLst/>
          </a:prstGeom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87626" y="2790510"/>
            <a:ext cx="4701209" cy="143362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dirty="0">
                <a:solidFill>
                  <a:srgbClr val="000066"/>
                </a:solidFill>
              </a:rPr>
              <a:t/>
            </a:r>
            <a:br>
              <a:rPr lang="en-US" altLang="en-US" sz="3200" dirty="0">
                <a:solidFill>
                  <a:srgbClr val="000066"/>
                </a:solidFill>
              </a:rPr>
            </a:br>
            <a:r>
              <a:rPr lang="en-US" sz="4000" b="1" cap="none" dirty="0">
                <a:solidFill>
                  <a:schemeClr val="bg1"/>
                </a:solidFill>
              </a:rPr>
              <a:t>Contact us for more tips on how navigate the 7P’s of change</a:t>
            </a:r>
            <a:br>
              <a:rPr lang="en-US" sz="4000" b="1" cap="none" dirty="0">
                <a:solidFill>
                  <a:schemeClr val="bg1"/>
                </a:solidFill>
              </a:rPr>
            </a:br>
            <a:r>
              <a:rPr lang="en-US" sz="4000" b="1" cap="none" dirty="0">
                <a:solidFill>
                  <a:schemeClr val="bg1"/>
                </a:solidFill>
              </a:rPr>
              <a:t/>
            </a:r>
            <a:br>
              <a:rPr lang="en-US" sz="4000" b="1" cap="none" dirty="0">
                <a:solidFill>
                  <a:schemeClr val="bg1"/>
                </a:solidFill>
              </a:rPr>
            </a:br>
            <a:r>
              <a:rPr lang="en-US" altLang="en-US" sz="4000" i="1" cap="none" dirty="0">
                <a:solidFill>
                  <a:srgbClr val="000066"/>
                </a:solidFill>
              </a:rPr>
              <a:t>Greg </a:t>
            </a:r>
            <a:r>
              <a:rPr lang="en-US" altLang="en-US" sz="4000" i="1" cap="none" dirty="0" err="1">
                <a:solidFill>
                  <a:srgbClr val="000066"/>
                </a:solidFill>
              </a:rPr>
              <a:t>Huszczo</a:t>
            </a:r>
            <a:r>
              <a:rPr lang="en-US" altLang="en-US" sz="4000" i="1" cap="none" dirty="0">
                <a:solidFill>
                  <a:srgbClr val="000066"/>
                </a:solidFill>
              </a:rPr>
              <a:t> </a:t>
            </a:r>
            <a:br>
              <a:rPr lang="en-US" altLang="en-US" sz="4000" i="1" cap="none" dirty="0">
                <a:solidFill>
                  <a:srgbClr val="000066"/>
                </a:solidFill>
              </a:rPr>
            </a:br>
            <a:r>
              <a:rPr lang="en-US" altLang="en-US" sz="4000" i="1" cap="none" dirty="0">
                <a:solidFill>
                  <a:srgbClr val="000066"/>
                </a:solidFill>
              </a:rPr>
              <a:t>&amp; Christy Hicks </a:t>
            </a:r>
            <a:r>
              <a:rPr lang="en-US" altLang="en-US" sz="3200" cap="none" dirty="0">
                <a:solidFill>
                  <a:srgbClr val="000066"/>
                </a:solidFill>
              </a:rPr>
              <a:t/>
            </a:r>
            <a:br>
              <a:rPr lang="en-US" altLang="en-US" sz="3200" cap="none" dirty="0">
                <a:solidFill>
                  <a:srgbClr val="000066"/>
                </a:solidFill>
              </a:rPr>
            </a:br>
            <a:r>
              <a:rPr lang="en-US" altLang="en-US" sz="3200" cap="none" dirty="0">
                <a:solidFill>
                  <a:srgbClr val="000066"/>
                </a:solidFill>
              </a:rPr>
              <a:t/>
            </a:r>
            <a:br>
              <a:rPr lang="en-US" altLang="en-US" sz="3200" cap="none" dirty="0">
                <a:solidFill>
                  <a:srgbClr val="000066"/>
                </a:solidFill>
              </a:rPr>
            </a:br>
            <a:endParaRPr lang="en-US" altLang="en-US" sz="3200" cap="none" dirty="0">
              <a:solidFill>
                <a:srgbClr val="000066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8E3637-2ECA-4E07-A64E-3FC6530015EE}"/>
              </a:ext>
            </a:extLst>
          </p:cNvPr>
          <p:cNvSpPr txBox="1">
            <a:spLocks/>
          </p:cNvSpPr>
          <p:nvPr/>
        </p:nvSpPr>
        <p:spPr>
          <a:xfrm>
            <a:off x="247649" y="44016"/>
            <a:ext cx="9620251" cy="2041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>
                <a:solidFill>
                  <a:srgbClr val="000066"/>
                </a:solidFill>
              </a:rPr>
              <a:t>Navigating Change</a:t>
            </a:r>
            <a:r>
              <a:rPr lang="en-US" b="1" cap="none" dirty="0">
                <a:solidFill>
                  <a:srgbClr val="000066"/>
                </a:solidFill>
              </a:rPr>
              <a:t>: </a:t>
            </a:r>
            <a:br>
              <a:rPr lang="en-US" b="1" cap="none" dirty="0">
                <a:solidFill>
                  <a:srgbClr val="000066"/>
                </a:solidFill>
              </a:rPr>
            </a:br>
            <a:r>
              <a:rPr lang="en-US" sz="4000" b="1" cap="none" dirty="0">
                <a:solidFill>
                  <a:srgbClr val="000066"/>
                </a:solidFill>
              </a:rPr>
              <a:t>Personally, Professionally &amp; Organizationally</a:t>
            </a:r>
            <a:r>
              <a:rPr lang="en-US" b="1" cap="none" dirty="0">
                <a:solidFill>
                  <a:srgbClr val="000066"/>
                </a:solidFill>
              </a:rPr>
              <a:t/>
            </a:r>
            <a:br>
              <a:rPr lang="en-US" b="1" cap="none" dirty="0">
                <a:solidFill>
                  <a:srgbClr val="000066"/>
                </a:solidFill>
              </a:rPr>
            </a:br>
            <a:endParaRPr lang="en-US" i="1" cap="none" dirty="0">
              <a:solidFill>
                <a:srgbClr val="00006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89E48-8664-42CC-AABC-34B5758898ED}"/>
              </a:ext>
            </a:extLst>
          </p:cNvPr>
          <p:cNvSpPr txBox="1"/>
          <p:nvPr/>
        </p:nvSpPr>
        <p:spPr>
          <a:xfrm>
            <a:off x="387626" y="5826296"/>
            <a:ext cx="4513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cap="none" dirty="0">
                <a:solidFill>
                  <a:srgbClr val="000066"/>
                </a:solidFill>
              </a:rPr>
              <a:t>Resources available at:</a:t>
            </a:r>
          </a:p>
          <a:p>
            <a:r>
              <a:rPr lang="en-US" altLang="en-US" sz="2400" cap="none" dirty="0">
                <a:solidFill>
                  <a:srgbClr val="000066"/>
                </a:solidFill>
              </a:rPr>
              <a:t>www.TeamsLeadershipChange.com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32150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7436843" cy="179576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The True story of Tanya</a:t>
            </a:r>
          </a:p>
        </p:txBody>
      </p:sp>
      <p:pic>
        <p:nvPicPr>
          <p:cNvPr id="5" name="Picture 4" descr="Casual woman on a call">
            <a:extLst>
              <a:ext uri="{FF2B5EF4-FFF2-40B4-BE49-F238E27FC236}">
                <a16:creationId xmlns:a16="http://schemas.microsoft.com/office/drawing/2014/main" id="{75724144-6659-4564-BBE3-9AA6B9ADBD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256" y="618517"/>
            <a:ext cx="2260873" cy="6015963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9254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3E93-2749-43A9-BA21-C8FB1582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905" y="2053123"/>
            <a:ext cx="7800826" cy="6486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/>
              <a:t>Tanya’s PROVOCATION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5300" b="1" i="1" cap="none" dirty="0"/>
              <a:t>It all started with a rumor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Casual woman with hand on face">
            <a:extLst>
              <a:ext uri="{FF2B5EF4-FFF2-40B4-BE49-F238E27FC236}">
                <a16:creationId xmlns:a16="http://schemas.microsoft.com/office/drawing/2014/main" id="{92B94C77-7C07-4B3F-9F81-203F3CAB49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081" y="716191"/>
            <a:ext cx="1902895" cy="5553504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E364CB-FEA1-473B-AECF-47C51843F3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2" t="12346" r="-1" b="25044"/>
          <a:stretch/>
        </p:blipFill>
        <p:spPr bwMode="auto">
          <a:xfrm>
            <a:off x="9401193" y="4830417"/>
            <a:ext cx="2205048" cy="1439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8661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3E93-2749-43A9-BA21-C8FB1582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844" y="2649471"/>
            <a:ext cx="6787035" cy="6486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/>
              <a:t>Tanya</a:t>
            </a:r>
            <a:r>
              <a:rPr lang="en-US" b="1" dirty="0"/>
              <a:t> </a:t>
            </a:r>
            <a:r>
              <a:rPr lang="en-US" b="1" cap="none" dirty="0"/>
              <a:t>reflects on her PAST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5300" b="1" i="1" cap="none" dirty="0"/>
              <a:t>Resilience, </a:t>
            </a:r>
            <a:br>
              <a:rPr lang="en-US" sz="5300" b="1" i="1" cap="none" dirty="0"/>
            </a:br>
            <a:r>
              <a:rPr lang="en-US" sz="5300" b="1" i="1" cap="none" dirty="0"/>
              <a:t>and rising to challenges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389743-402A-4548-AC74-0C6DB71258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36" y="5297557"/>
            <a:ext cx="1583397" cy="1225856"/>
          </a:xfrm>
          <a:prstGeom prst="rect">
            <a:avLst/>
          </a:prstGeom>
        </p:spPr>
      </p:pic>
      <p:pic>
        <p:nvPicPr>
          <p:cNvPr id="4" name="Picture 3" descr="Casual woman finger on chin">
            <a:extLst>
              <a:ext uri="{FF2B5EF4-FFF2-40B4-BE49-F238E27FC236}">
                <a16:creationId xmlns:a16="http://schemas.microsoft.com/office/drawing/2014/main" id="{45F14A34-D2D4-4D2B-9339-4673F2D8B1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640" y="2061185"/>
            <a:ext cx="1177602" cy="454174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7965E4B-1173-48E1-A12A-4D2EE800C244}"/>
              </a:ext>
            </a:extLst>
          </p:cNvPr>
          <p:cNvSpPr/>
          <p:nvPr/>
        </p:nvSpPr>
        <p:spPr>
          <a:xfrm>
            <a:off x="9441828" y="268357"/>
            <a:ext cx="2421835" cy="1600200"/>
          </a:xfrm>
          <a:prstGeom prst="cloudCallou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15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3E93-2749-43A9-BA21-C8FB1582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905" y="2053122"/>
            <a:ext cx="7800826" cy="9643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/>
              <a:t>Tanya’s PRESENT realities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5300" b="1" i="1" cap="none" dirty="0"/>
              <a:t>Substantial Strengths,</a:t>
            </a:r>
            <a:br>
              <a:rPr lang="en-US" sz="5300" b="1" i="1" cap="none" dirty="0"/>
            </a:br>
            <a:r>
              <a:rPr lang="en-US" sz="5300" b="1" i="1" cap="none" dirty="0"/>
              <a:t>but</a:t>
            </a:r>
            <a:br>
              <a:rPr lang="en-US" sz="5300" b="1" i="1" cap="none" dirty="0"/>
            </a:br>
            <a:r>
              <a:rPr lang="en-US" sz="5300" b="1" i="1" cap="none" dirty="0"/>
              <a:t>Vulnerable Situation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E441D8-8435-48B4-8196-823AF1921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7304" y="4402774"/>
            <a:ext cx="1405107" cy="1924386"/>
          </a:xfrm>
          <a:prstGeom prst="rect">
            <a:avLst/>
          </a:prstGeom>
        </p:spPr>
      </p:pic>
      <p:pic>
        <p:nvPicPr>
          <p:cNvPr id="9" name="Picture 8" descr="Casual woman thumbs up">
            <a:extLst>
              <a:ext uri="{FF2B5EF4-FFF2-40B4-BE49-F238E27FC236}">
                <a16:creationId xmlns:a16="http://schemas.microsoft.com/office/drawing/2014/main" id="{ABA65DD3-18A2-440E-A3C8-95C5BFF260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388" y="611256"/>
            <a:ext cx="1754517" cy="5635487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2692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3E93-2749-43A9-BA21-C8FB1582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844" y="2649471"/>
            <a:ext cx="6787035" cy="6486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/>
              <a:t>Tanya</a:t>
            </a:r>
            <a:r>
              <a:rPr lang="en-US" b="1" dirty="0"/>
              <a:t> </a:t>
            </a:r>
            <a:r>
              <a:rPr lang="en-US" b="1" cap="none" dirty="0"/>
              <a:t>PICTURES a preferred future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5300" b="1" i="1" cap="none" dirty="0"/>
              <a:t>Learning, </a:t>
            </a:r>
            <a:br>
              <a:rPr lang="en-US" sz="5300" b="1" i="1" cap="none" dirty="0"/>
            </a:br>
            <a:r>
              <a:rPr lang="en-US" sz="5300" b="1" i="1" cap="none" dirty="0"/>
              <a:t>Seen as a Professional</a:t>
            </a:r>
            <a:br>
              <a:rPr lang="en-US" sz="5300" b="1" i="1" cap="none" dirty="0"/>
            </a:br>
            <a:r>
              <a:rPr lang="en-US" sz="5300" b="1" i="1" cap="none" dirty="0"/>
              <a:t>and Supporting her Family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2D62B-6556-4A00-9D54-1695B9B07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62" y="4956976"/>
            <a:ext cx="1402577" cy="1409569"/>
          </a:xfrm>
          <a:prstGeom prst="rect">
            <a:avLst/>
          </a:prstGeom>
        </p:spPr>
      </p:pic>
      <p:pic>
        <p:nvPicPr>
          <p:cNvPr id="12" name="Picture 11" descr="Casual woman using tablet">
            <a:extLst>
              <a:ext uri="{FF2B5EF4-FFF2-40B4-BE49-F238E27FC236}">
                <a16:creationId xmlns:a16="http://schemas.microsoft.com/office/drawing/2014/main" id="{B3796898-AE3A-4DB9-8FE5-EA2843265A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383" y="713439"/>
            <a:ext cx="1894666" cy="5344993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0" name="Picture 9" descr="Young girl thumbs up">
            <a:extLst>
              <a:ext uri="{FF2B5EF4-FFF2-40B4-BE49-F238E27FC236}">
                <a16:creationId xmlns:a16="http://schemas.microsoft.com/office/drawing/2014/main" id="{718BFC7D-6B6E-4E9C-8AB6-786C093FC7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185" y="2011550"/>
            <a:ext cx="2422922" cy="4035287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68599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3E93-2749-43A9-BA21-C8FB1582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852" y="2172392"/>
            <a:ext cx="7800826" cy="6486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/>
              <a:t>Tanya PLANS and PREPARES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5300" b="1" i="1" cap="none" dirty="0"/>
              <a:t>Securing Resources and</a:t>
            </a:r>
            <a:br>
              <a:rPr lang="en-US" sz="5300" b="1" i="1" cap="none" dirty="0"/>
            </a:br>
            <a:r>
              <a:rPr lang="en-US" sz="5300" b="1" i="1" cap="none" dirty="0"/>
              <a:t>Removing Roadblocks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726AF9-0C6A-4BBA-8918-65E3BE326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080" y="5178287"/>
            <a:ext cx="1498170" cy="123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asual woman holding sign">
            <a:extLst>
              <a:ext uri="{FF2B5EF4-FFF2-40B4-BE49-F238E27FC236}">
                <a16:creationId xmlns:a16="http://schemas.microsoft.com/office/drawing/2014/main" id="{BAF03F54-AED2-4D7D-BD54-72CED69247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56" y="720587"/>
            <a:ext cx="3269468" cy="5416826"/>
          </a:xfrm>
          <a:prstGeom prst="rect">
            <a:avLst/>
          </a:prstGeom>
        </p:spPr>
      </p:pic>
      <p:pic>
        <p:nvPicPr>
          <p:cNvPr id="17" name="Graphic 16" descr="Internet with solid fill">
            <a:extLst>
              <a:ext uri="{FF2B5EF4-FFF2-40B4-BE49-F238E27FC236}">
                <a16:creationId xmlns:a16="http://schemas.microsoft.com/office/drawing/2014/main" id="{79247116-D506-4CCD-8CE2-151898F4E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1401923">
            <a:off x="1006063" y="2099061"/>
            <a:ext cx="914400" cy="914400"/>
          </a:xfrm>
          <a:prstGeom prst="rect">
            <a:avLst/>
          </a:prstGeom>
        </p:spPr>
      </p:pic>
      <p:pic>
        <p:nvPicPr>
          <p:cNvPr id="19" name="Graphic 18" descr="Woman with kid with solid fill">
            <a:extLst>
              <a:ext uri="{FF2B5EF4-FFF2-40B4-BE49-F238E27FC236}">
                <a16:creationId xmlns:a16="http://schemas.microsoft.com/office/drawing/2014/main" id="{63B949D6-FCAF-4BAD-AE1F-E2293CA13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1361279">
            <a:off x="1908213" y="2062190"/>
            <a:ext cx="914400" cy="914400"/>
          </a:xfrm>
          <a:prstGeom prst="rect">
            <a:avLst/>
          </a:prstGeom>
        </p:spPr>
      </p:pic>
      <p:pic>
        <p:nvPicPr>
          <p:cNvPr id="21" name="Graphic 20" descr="Desk with solid fill">
            <a:extLst>
              <a:ext uri="{FF2B5EF4-FFF2-40B4-BE49-F238E27FC236}">
                <a16:creationId xmlns:a16="http://schemas.microsoft.com/office/drawing/2014/main" id="{0FD0A04E-CE28-4880-B9AE-7DCA83C3CF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21417506">
            <a:off x="1383592" y="2960004"/>
            <a:ext cx="914400" cy="914400"/>
          </a:xfrm>
          <a:prstGeom prst="rect">
            <a:avLst/>
          </a:prstGeom>
        </p:spPr>
      </p:pic>
      <p:pic>
        <p:nvPicPr>
          <p:cNvPr id="23" name="Graphic 22" descr="Classroom with solid fill">
            <a:extLst>
              <a:ext uri="{FF2B5EF4-FFF2-40B4-BE49-F238E27FC236}">
                <a16:creationId xmlns:a16="http://schemas.microsoft.com/office/drawing/2014/main" id="{084B2819-EA2C-4C09-A9DB-893166E95F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21405053">
            <a:off x="2842783" y="1967555"/>
            <a:ext cx="914400" cy="914400"/>
          </a:xfrm>
          <a:prstGeom prst="rect">
            <a:avLst/>
          </a:prstGeom>
        </p:spPr>
      </p:pic>
      <p:pic>
        <p:nvPicPr>
          <p:cNvPr id="25" name="Graphic 24" descr="Bullseye with solid fill">
            <a:extLst>
              <a:ext uri="{FF2B5EF4-FFF2-40B4-BE49-F238E27FC236}">
                <a16:creationId xmlns:a16="http://schemas.microsoft.com/office/drawing/2014/main" id="{9135A087-D90B-469C-A032-0E3E595DEF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403398" y="29531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10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3E93-2749-43A9-BA21-C8FB1582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40" y="2629593"/>
            <a:ext cx="6787035" cy="6486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/>
              <a:t>Tanya considers the things that</a:t>
            </a:r>
            <a:r>
              <a:rPr lang="en-US" b="1" dirty="0"/>
              <a:t> </a:t>
            </a:r>
            <a:r>
              <a:rPr lang="en-US" b="1" cap="none" dirty="0"/>
              <a:t>PULL her forward and PUSH her back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5300" b="1" i="1" cap="none" dirty="0"/>
              <a:t>Exciting New Skills and Supportive Family/Friends</a:t>
            </a:r>
            <a:br>
              <a:rPr lang="en-US" sz="5300" b="1" i="1" cap="none" dirty="0"/>
            </a:br>
            <a:r>
              <a:rPr lang="en-US" sz="5300" b="1" i="1" cap="none" dirty="0"/>
              <a:t>(But will she find the time)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Graphic 5" descr="Transfer with solid fill">
            <a:extLst>
              <a:ext uri="{FF2B5EF4-FFF2-40B4-BE49-F238E27FC236}">
                <a16:creationId xmlns:a16="http://schemas.microsoft.com/office/drawing/2014/main" id="{2F7E5F9E-4E46-4CD4-9895-69EDCBDFB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8467" y="5286075"/>
            <a:ext cx="1360515" cy="1360515"/>
          </a:xfrm>
          <a:prstGeom prst="rect">
            <a:avLst/>
          </a:prstGeom>
        </p:spPr>
      </p:pic>
      <p:pic>
        <p:nvPicPr>
          <p:cNvPr id="4" name="Picture 3" descr="Casual woman disappointed">
            <a:extLst>
              <a:ext uri="{FF2B5EF4-FFF2-40B4-BE49-F238E27FC236}">
                <a16:creationId xmlns:a16="http://schemas.microsoft.com/office/drawing/2014/main" id="{BD76529E-7615-45B1-8FC1-80BD219AA7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567" y="1110494"/>
            <a:ext cx="3109288" cy="5536096"/>
          </a:xfrm>
          <a:prstGeom prst="rect">
            <a:avLst/>
          </a:prstGeom>
        </p:spPr>
      </p:pic>
      <p:pic>
        <p:nvPicPr>
          <p:cNvPr id="7" name="Graphic 6" descr="Briefcase with solid fill">
            <a:extLst>
              <a:ext uri="{FF2B5EF4-FFF2-40B4-BE49-F238E27FC236}">
                <a16:creationId xmlns:a16="http://schemas.microsoft.com/office/drawing/2014/main" id="{CDDE1605-CD24-4BA2-B61C-B3795F7D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749723" y="1247362"/>
            <a:ext cx="914400" cy="914400"/>
          </a:xfrm>
          <a:prstGeom prst="rect">
            <a:avLst/>
          </a:prstGeom>
        </p:spPr>
      </p:pic>
      <p:pic>
        <p:nvPicPr>
          <p:cNvPr id="11" name="Graphic 10" descr="Money with solid fill">
            <a:extLst>
              <a:ext uri="{FF2B5EF4-FFF2-40B4-BE49-F238E27FC236}">
                <a16:creationId xmlns:a16="http://schemas.microsoft.com/office/drawing/2014/main" id="{CFB0133F-518A-4EFA-B004-D0C00A721A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52602" y="264528"/>
            <a:ext cx="914400" cy="914400"/>
          </a:xfrm>
          <a:prstGeom prst="rect">
            <a:avLst/>
          </a:prstGeom>
        </p:spPr>
      </p:pic>
      <p:pic>
        <p:nvPicPr>
          <p:cNvPr id="14" name="Graphic 13" descr="Diploma with solid fill">
            <a:extLst>
              <a:ext uri="{FF2B5EF4-FFF2-40B4-BE49-F238E27FC236}">
                <a16:creationId xmlns:a16="http://schemas.microsoft.com/office/drawing/2014/main" id="{6A1644B0-50C6-4576-9B96-C6DE6D3C8F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881037" y="308115"/>
            <a:ext cx="914400" cy="914400"/>
          </a:xfrm>
          <a:prstGeom prst="rect">
            <a:avLst/>
          </a:prstGeom>
        </p:spPr>
      </p:pic>
      <p:pic>
        <p:nvPicPr>
          <p:cNvPr id="16" name="Graphic 15" descr="Smiling with hearts face outline with solid fill">
            <a:extLst>
              <a:ext uri="{FF2B5EF4-FFF2-40B4-BE49-F238E27FC236}">
                <a16:creationId xmlns:a16="http://schemas.microsoft.com/office/drawing/2014/main" id="{3AF32B97-E352-4BBB-B39D-EAAFB008AE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679278" y="12473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8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498"/>
            <a:ext cx="12191999" cy="103796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cs typeface="72 Black" panose="020B0A04030603020204" pitchFamily="34" charset="0"/>
              </a:rPr>
              <a:t>And most of us have experienced: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25610"/>
            <a:ext cx="9905999" cy="559761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A0833B92-C5CB-47E0-8468-27F212CB9E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4425" y="3276599"/>
            <a:ext cx="13239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A67F30A-927B-471E-9404-6702FF689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607057"/>
              </p:ext>
            </p:extLst>
          </p:nvPr>
        </p:nvGraphicFramePr>
        <p:xfrm>
          <a:off x="589280" y="1765934"/>
          <a:ext cx="9367520" cy="5669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085">
                  <a:extLst>
                    <a:ext uri="{9D8B030D-6E8A-4147-A177-3AD203B41FA5}">
                      <a16:colId xmlns:a16="http://schemas.microsoft.com/office/drawing/2014/main" val="1741201886"/>
                    </a:ext>
                  </a:extLst>
                </a:gridCol>
                <a:gridCol w="6969435">
                  <a:extLst>
                    <a:ext uri="{9D8B030D-6E8A-4147-A177-3AD203B41FA5}">
                      <a16:colId xmlns:a16="http://schemas.microsoft.com/office/drawing/2014/main" val="3177480848"/>
                    </a:ext>
                  </a:extLst>
                </a:gridCol>
              </a:tblGrid>
              <a:tr h="146115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72 Black" panose="020B0A04030603020204" pitchFamily="34" charset="0"/>
                          <a:cs typeface="72 Black" panose="020B0A04030603020204" pitchFamily="34" charset="0"/>
                        </a:rPr>
                        <a:t>Personal changes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353632"/>
                  </a:ext>
                </a:extLst>
              </a:tr>
              <a:tr h="146115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72 Black" panose="020B0A04030603020204" pitchFamily="34" charset="0"/>
                          <a:cs typeface="72 Black" panose="020B0A04030603020204" pitchFamily="34" charset="0"/>
                        </a:rPr>
                        <a:t>Professional changes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429767"/>
                  </a:ext>
                </a:extLst>
              </a:tr>
              <a:tr h="27469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72 Black" panose="020B0A04030603020204" pitchFamily="34" charset="0"/>
                          <a:cs typeface="72 Black" panose="020B0A04030603020204" pitchFamily="34" charset="0"/>
                        </a:rPr>
                        <a:t>Organizational changes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220541"/>
                  </a:ext>
                </a:extLst>
              </a:tr>
            </a:tbl>
          </a:graphicData>
        </a:graphic>
      </p:graphicFrame>
      <p:pic>
        <p:nvPicPr>
          <p:cNvPr id="9" name="Graphic 8" descr="User with solid fill">
            <a:extLst>
              <a:ext uri="{FF2B5EF4-FFF2-40B4-BE49-F238E27FC236}">
                <a16:creationId xmlns:a16="http://schemas.microsoft.com/office/drawing/2014/main" id="{8CAFBA7D-2483-418F-86AD-5452193D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60207" y="1432149"/>
            <a:ext cx="1371600" cy="1371600"/>
          </a:xfrm>
          <a:prstGeom prst="rect">
            <a:avLst/>
          </a:prstGeom>
        </p:spPr>
      </p:pic>
      <p:pic>
        <p:nvPicPr>
          <p:cNvPr id="11" name="Graphic 10" descr="Briefcase with solid fill">
            <a:extLst>
              <a:ext uri="{FF2B5EF4-FFF2-40B4-BE49-F238E27FC236}">
                <a16:creationId xmlns:a16="http://schemas.microsoft.com/office/drawing/2014/main" id="{EF639B5F-A171-476A-8FC3-CBBC05EBF4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60207" y="3057061"/>
            <a:ext cx="1371600" cy="1371600"/>
          </a:xfrm>
          <a:prstGeom prst="rect">
            <a:avLst/>
          </a:prstGeom>
        </p:spPr>
      </p:pic>
      <p:pic>
        <p:nvPicPr>
          <p:cNvPr id="13" name="Graphic 12" descr="Management with solid fill">
            <a:extLst>
              <a:ext uri="{FF2B5EF4-FFF2-40B4-BE49-F238E27FC236}">
                <a16:creationId xmlns:a16="http://schemas.microsoft.com/office/drawing/2014/main" id="{6BBF3EC3-F21E-4817-BB12-0FF1E61B86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60207" y="4491559"/>
            <a:ext cx="1371600" cy="1371600"/>
          </a:xfrm>
          <a:prstGeom prst="rect">
            <a:avLst/>
          </a:prstGeom>
        </p:spPr>
      </p:pic>
      <p:pic>
        <p:nvPicPr>
          <p:cNvPr id="12" name="Picture 11" descr="Young businessman raising hand">
            <a:extLst>
              <a:ext uri="{FF2B5EF4-FFF2-40B4-BE49-F238E27FC236}">
                <a16:creationId xmlns:a16="http://schemas.microsoft.com/office/drawing/2014/main" id="{450F6BF0-E748-4FCE-A4B0-33EABC71E7D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405" y="1111489"/>
            <a:ext cx="2875388" cy="5425851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25527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3E93-2749-43A9-BA21-C8FB1582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93" y="2679288"/>
            <a:ext cx="7800826" cy="6486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/>
              <a:t>Tanya’s PROMISED LAND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5300" b="1" i="1" cap="none" dirty="0"/>
              <a:t>New Role; New Identity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25D85B-886B-41D9-9F57-3DCA92110F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7548" y="5042444"/>
            <a:ext cx="1290696" cy="1258241"/>
          </a:xfrm>
          <a:prstGeom prst="rect">
            <a:avLst/>
          </a:prstGeom>
        </p:spPr>
      </p:pic>
      <p:pic>
        <p:nvPicPr>
          <p:cNvPr id="4" name="Picture 3" descr="Casual woman cheering two hands">
            <a:extLst>
              <a:ext uri="{FF2B5EF4-FFF2-40B4-BE49-F238E27FC236}">
                <a16:creationId xmlns:a16="http://schemas.microsoft.com/office/drawing/2014/main" id="{BE0D3AB4-557B-4A7C-BA00-DFC2CC6F6A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198" y="556591"/>
            <a:ext cx="2471395" cy="589390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5211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holding a fishing rod&#10;&#10;Description automatically generated with medium confidence">
            <a:extLst>
              <a:ext uri="{FF2B5EF4-FFF2-40B4-BE49-F238E27FC236}">
                <a16:creationId xmlns:a16="http://schemas.microsoft.com/office/drawing/2014/main" id="{DF608AEA-F893-4A3F-BC38-E0ED8FC73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52960" cy="6857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F7F3C0-5FBC-48E0-9042-497EC806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9" y="1202321"/>
            <a:ext cx="7335837" cy="100699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3399"/>
                </a:solidFill>
              </a:rPr>
              <a:t>How do you navigate change?</a:t>
            </a:r>
          </a:p>
        </p:txBody>
      </p:sp>
    </p:spTree>
    <p:extLst>
      <p:ext uri="{BB962C8B-B14F-4D97-AF65-F5344CB8AC3E}">
        <p14:creationId xmlns:p14="http://schemas.microsoft.com/office/powerpoint/2010/main" val="228067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12192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How do </a:t>
            </a:r>
            <a:r>
              <a:rPr lang="en-US" b="1" dirty="0" err="1"/>
              <a:t>youR</a:t>
            </a:r>
            <a:r>
              <a:rPr lang="en-US" b="1" dirty="0"/>
              <a:t> type preferences </a:t>
            </a:r>
            <a:br>
              <a:rPr lang="en-US" b="1" dirty="0"/>
            </a:br>
            <a:r>
              <a:rPr lang="en-US" b="1" dirty="0"/>
              <a:t>influence how you  navigate Changes?</a:t>
            </a:r>
            <a:endParaRPr lang="en-US" altLang="en-US" b="1" dirty="0">
              <a:solidFill>
                <a:srgbClr val="4D6B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F6714A-F161-4D3F-863F-9CCBBC4D1DEC}"/>
              </a:ext>
            </a:extLst>
          </p:cNvPr>
          <p:cNvSpPr/>
          <p:nvPr/>
        </p:nvSpPr>
        <p:spPr>
          <a:xfrm>
            <a:off x="1295960" y="1019453"/>
            <a:ext cx="4981575" cy="1419225"/>
          </a:xfrm>
          <a:prstGeom prst="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Extraversion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 who prefer Extraversion tend to focus on the outer world of people and things.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2F53D4-DFEA-451B-B5F7-947143CD8B95}"/>
              </a:ext>
            </a:extLst>
          </p:cNvPr>
          <p:cNvSpPr/>
          <p:nvPr/>
        </p:nvSpPr>
        <p:spPr>
          <a:xfrm>
            <a:off x="6320539" y="1019158"/>
            <a:ext cx="4981575" cy="1419225"/>
          </a:xfrm>
          <a:prstGeom prst="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FFC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Introversion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 who prefer Introversion tend to focus on the inner world of ideas and impressions.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98F520-392F-4318-B853-27EEAE20D8B0}"/>
              </a:ext>
            </a:extLst>
          </p:cNvPr>
          <p:cNvSpPr/>
          <p:nvPr/>
        </p:nvSpPr>
        <p:spPr>
          <a:xfrm>
            <a:off x="1295960" y="2486057"/>
            <a:ext cx="4981575" cy="1419225"/>
          </a:xfrm>
          <a:prstGeom prst="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Sensing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 who prefer Sensing tend to focus on the present and on concrete information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gained from their senses.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9CF9FA-EC75-4F4E-A591-1FDCABB6BE14}"/>
              </a:ext>
            </a:extLst>
          </p:cNvPr>
          <p:cNvSpPr/>
          <p:nvPr/>
        </p:nvSpPr>
        <p:spPr>
          <a:xfrm>
            <a:off x="6314515" y="2486057"/>
            <a:ext cx="4981575" cy="1419225"/>
          </a:xfrm>
          <a:prstGeom prst="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FFC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iNtuition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 who prefer Intuition tend to focus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the future, with a view towards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patterns and possibilities.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95091-FDC1-46D3-AEE3-5E033737CD82}"/>
              </a:ext>
            </a:extLst>
          </p:cNvPr>
          <p:cNvSpPr/>
          <p:nvPr/>
        </p:nvSpPr>
        <p:spPr>
          <a:xfrm>
            <a:off x="1295960" y="3943696"/>
            <a:ext cx="4981575" cy="1419225"/>
          </a:xfrm>
          <a:prstGeom prst="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FFC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Thinking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 who prefer Thinking tend to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 their decisions primarily on logic and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objective analysis of cause and effect.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5E1D84-48DD-4348-BE98-D7DEAA747348}"/>
              </a:ext>
            </a:extLst>
          </p:cNvPr>
          <p:cNvSpPr/>
          <p:nvPr/>
        </p:nvSpPr>
        <p:spPr>
          <a:xfrm>
            <a:off x="6314515" y="3949432"/>
            <a:ext cx="4981575" cy="1419225"/>
          </a:xfrm>
          <a:prstGeom prst="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FFC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Feeling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 who prefer Feeling tend to base their decisions primarily on values and on subjective evaluation of person-centered norms.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7EB4B5-BB2D-4A41-AD54-0A96A4ED84E0}"/>
              </a:ext>
            </a:extLst>
          </p:cNvPr>
          <p:cNvSpPr/>
          <p:nvPr/>
        </p:nvSpPr>
        <p:spPr>
          <a:xfrm>
            <a:off x="1295960" y="5400315"/>
            <a:ext cx="4981575" cy="1419225"/>
          </a:xfrm>
          <a:prstGeom prst="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FFC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Judging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 who prefer Judging tend to like 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planned and organized approach to life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prefer to have things settled.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A6DC54-DB1A-4BBE-9D79-65EDAC52EE6A}"/>
              </a:ext>
            </a:extLst>
          </p:cNvPr>
          <p:cNvSpPr/>
          <p:nvPr/>
        </p:nvSpPr>
        <p:spPr>
          <a:xfrm>
            <a:off x="6315363" y="5392370"/>
            <a:ext cx="4981575" cy="1419225"/>
          </a:xfrm>
          <a:prstGeom prst="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FFC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Perceiving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 who prefer Perceiving tend to like 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flexible and spontaneous approach to life and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prefer to keep their options open.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87681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ntage compass">
            <a:extLst>
              <a:ext uri="{FF2B5EF4-FFF2-40B4-BE49-F238E27FC236}">
                <a16:creationId xmlns:a16="http://schemas.microsoft.com/office/drawing/2014/main" id="{1F88F649-C408-49D8-A6FE-53FEECE12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347"/>
            <a:ext cx="12192000" cy="6991347"/>
          </a:xfrm>
          <a:prstGeom prst="rect">
            <a:avLst/>
          </a:prstGeom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87626" y="2262814"/>
            <a:ext cx="4701209" cy="196131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dirty="0">
                <a:solidFill>
                  <a:srgbClr val="000066"/>
                </a:solidFill>
              </a:rPr>
              <a:t/>
            </a:r>
            <a:br>
              <a:rPr lang="en-US" altLang="en-US" sz="3200" dirty="0">
                <a:solidFill>
                  <a:srgbClr val="000066"/>
                </a:solidFill>
              </a:rPr>
            </a:br>
            <a:r>
              <a:rPr lang="en-US" altLang="en-US" sz="4000" i="1" cap="none" dirty="0">
                <a:solidFill>
                  <a:srgbClr val="000066"/>
                </a:solidFill>
              </a:rPr>
              <a:t>with Dr. Greg Huszczo </a:t>
            </a:r>
            <a:br>
              <a:rPr lang="en-US" altLang="en-US" sz="4000" i="1" cap="none" dirty="0">
                <a:solidFill>
                  <a:srgbClr val="000066"/>
                </a:solidFill>
              </a:rPr>
            </a:br>
            <a:r>
              <a:rPr lang="en-US" altLang="en-US" sz="4000" i="1" cap="none" dirty="0">
                <a:solidFill>
                  <a:srgbClr val="000066"/>
                </a:solidFill>
              </a:rPr>
              <a:t>&amp; Christy Hicks </a:t>
            </a:r>
            <a:br>
              <a:rPr lang="en-US" altLang="en-US" sz="4000" i="1" cap="none" dirty="0">
                <a:solidFill>
                  <a:srgbClr val="000066"/>
                </a:solidFill>
              </a:rPr>
            </a:br>
            <a:r>
              <a:rPr lang="en-US" altLang="en-US" sz="4000" i="1" cap="none" dirty="0">
                <a:solidFill>
                  <a:srgbClr val="000066"/>
                </a:solidFill>
              </a:rPr>
              <a:t>(as your guides)</a:t>
            </a:r>
            <a:r>
              <a:rPr lang="en-US" altLang="en-US" sz="3200" cap="none" dirty="0">
                <a:solidFill>
                  <a:srgbClr val="000066"/>
                </a:solidFill>
              </a:rPr>
              <a:t/>
            </a:r>
            <a:br>
              <a:rPr lang="en-US" altLang="en-US" sz="3200" cap="none" dirty="0">
                <a:solidFill>
                  <a:srgbClr val="000066"/>
                </a:solidFill>
              </a:rPr>
            </a:br>
            <a:r>
              <a:rPr lang="en-US" altLang="en-US" sz="3200" cap="none" dirty="0">
                <a:solidFill>
                  <a:srgbClr val="000066"/>
                </a:solidFill>
              </a:rPr>
              <a:t/>
            </a:r>
            <a:br>
              <a:rPr lang="en-US" altLang="en-US" sz="3200" cap="none" dirty="0">
                <a:solidFill>
                  <a:srgbClr val="000066"/>
                </a:solidFill>
              </a:rPr>
            </a:br>
            <a:endParaRPr lang="en-US" altLang="en-US" sz="3200" cap="none" dirty="0">
              <a:solidFill>
                <a:srgbClr val="000066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8E3637-2ECA-4E07-A64E-3FC6530015EE}"/>
              </a:ext>
            </a:extLst>
          </p:cNvPr>
          <p:cNvSpPr txBox="1">
            <a:spLocks/>
          </p:cNvSpPr>
          <p:nvPr/>
        </p:nvSpPr>
        <p:spPr>
          <a:xfrm>
            <a:off x="247649" y="44016"/>
            <a:ext cx="9620251" cy="2041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>
                <a:solidFill>
                  <a:srgbClr val="000066"/>
                </a:solidFill>
              </a:rPr>
              <a:t>Navigating Change</a:t>
            </a:r>
            <a:r>
              <a:rPr lang="en-US" b="1" cap="none" dirty="0">
                <a:solidFill>
                  <a:srgbClr val="000066"/>
                </a:solidFill>
              </a:rPr>
              <a:t>: </a:t>
            </a:r>
            <a:br>
              <a:rPr lang="en-US" b="1" cap="none" dirty="0">
                <a:solidFill>
                  <a:srgbClr val="000066"/>
                </a:solidFill>
              </a:rPr>
            </a:br>
            <a:r>
              <a:rPr lang="en-US" sz="4000" b="1" cap="none" dirty="0">
                <a:solidFill>
                  <a:srgbClr val="000066"/>
                </a:solidFill>
              </a:rPr>
              <a:t>Personally, Professionally &amp; Organizationally</a:t>
            </a:r>
            <a:r>
              <a:rPr lang="en-US" b="1" cap="none" dirty="0">
                <a:solidFill>
                  <a:srgbClr val="000066"/>
                </a:solidFill>
              </a:rPr>
              <a:t/>
            </a:r>
            <a:br>
              <a:rPr lang="en-US" b="1" cap="none" dirty="0">
                <a:solidFill>
                  <a:srgbClr val="000066"/>
                </a:solidFill>
              </a:rPr>
            </a:br>
            <a:endParaRPr lang="en-US" i="1" cap="none" dirty="0">
              <a:solidFill>
                <a:srgbClr val="00006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89E48-8664-42CC-AABC-34B5758898ED}"/>
              </a:ext>
            </a:extLst>
          </p:cNvPr>
          <p:cNvSpPr txBox="1"/>
          <p:nvPr/>
        </p:nvSpPr>
        <p:spPr>
          <a:xfrm>
            <a:off x="247649" y="5042525"/>
            <a:ext cx="4513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cap="none" dirty="0">
                <a:solidFill>
                  <a:srgbClr val="000066"/>
                </a:solidFill>
              </a:rPr>
              <a:t>More resources available at:</a:t>
            </a:r>
          </a:p>
          <a:p>
            <a:r>
              <a:rPr lang="en-US" altLang="en-US" sz="2400" cap="none" dirty="0">
                <a:solidFill>
                  <a:srgbClr val="000066"/>
                </a:solidFill>
              </a:rPr>
              <a:t>www.TeamsLeadershipChange.com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9119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D9D96C-2B74-482D-9C22-26E8CA5B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797176"/>
            <a:ext cx="3719945" cy="951864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7 P</a:t>
            </a:r>
            <a:r>
              <a:rPr lang="en-US" sz="7200" b="1" cap="none" dirty="0"/>
              <a:t>s</a:t>
            </a:r>
            <a:r>
              <a:rPr lang="en-US" sz="7200" b="1" dirty="0"/>
              <a:t> </a:t>
            </a:r>
            <a:br>
              <a:rPr lang="en-US" sz="7200" b="1" dirty="0"/>
            </a:br>
            <a:r>
              <a:rPr lang="en-US" sz="7200" b="1" cap="none" dirty="0"/>
              <a:t>of</a:t>
            </a:r>
            <a:r>
              <a:rPr lang="en-US" sz="7200" b="1" dirty="0"/>
              <a:t> CHANGE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A6EEE0A-998C-430B-808B-D0A83A50A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463813"/>
              </p:ext>
            </p:extLst>
          </p:nvPr>
        </p:nvGraphicFramePr>
        <p:xfrm>
          <a:off x="6231332" y="228600"/>
          <a:ext cx="53848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391">
                  <a:extLst>
                    <a:ext uri="{9D8B030D-6E8A-4147-A177-3AD203B41FA5}">
                      <a16:colId xmlns:a16="http://schemas.microsoft.com/office/drawing/2014/main" val="993156825"/>
                    </a:ext>
                  </a:extLst>
                </a:gridCol>
                <a:gridCol w="4235409">
                  <a:extLst>
                    <a:ext uri="{9D8B030D-6E8A-4147-A177-3AD203B41FA5}">
                      <a16:colId xmlns:a16="http://schemas.microsoft.com/office/drawing/2014/main" val="67933929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2"/>
                          </a:solidFill>
                        </a:rPr>
                        <a:t>Provocation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9623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2"/>
                          </a:solidFill>
                        </a:rPr>
                        <a:t>Past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48111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2"/>
                          </a:solidFill>
                        </a:rPr>
                        <a:t>Present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4495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2"/>
                          </a:solidFill>
                        </a:rPr>
                        <a:t>Picture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85297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2"/>
                          </a:solidFill>
                        </a:rPr>
                        <a:t>Plan/Prepare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83240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2"/>
                          </a:solidFill>
                        </a:rPr>
                        <a:t>Pull/Push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6259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2"/>
                          </a:solidFill>
                        </a:rPr>
                        <a:t>Promised Land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77293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5FC59233-B421-44A1-AAD7-1992499B14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2" t="12346" r="-1" b="25044"/>
          <a:stretch/>
        </p:blipFill>
        <p:spPr bwMode="auto">
          <a:xfrm>
            <a:off x="6372129" y="387717"/>
            <a:ext cx="910590" cy="594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0C8DD-C2BA-495C-8D2C-E27945D08E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949" y="1311333"/>
            <a:ext cx="826770" cy="640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017F1B-B853-447D-A439-271DAD5578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654" y="2218324"/>
            <a:ext cx="467360" cy="640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E7C295-FD7E-4CFC-8F58-B3098E6D674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971" y="3108960"/>
            <a:ext cx="636905" cy="6400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08627-57F6-4CFA-AAC8-B10D671213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949" y="4020694"/>
            <a:ext cx="77851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9891C4-A481-4768-B911-CC210FDF51D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909" y="5809692"/>
            <a:ext cx="656590" cy="640080"/>
          </a:xfrm>
          <a:prstGeom prst="rect">
            <a:avLst/>
          </a:prstGeom>
        </p:spPr>
      </p:pic>
      <p:pic>
        <p:nvPicPr>
          <p:cNvPr id="22" name="Graphic 21" descr="Transfer with solid fill">
            <a:extLst>
              <a:ext uri="{FF2B5EF4-FFF2-40B4-BE49-F238E27FC236}">
                <a16:creationId xmlns:a16="http://schemas.microsoft.com/office/drawing/2014/main" id="{1DA7A023-F427-4AD1-975D-E7D4796A9D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372129" y="47780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94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1304</TotalTime>
  <Words>4768</Words>
  <Application>Microsoft Office PowerPoint</Application>
  <PresentationFormat>Widescreen</PresentationFormat>
  <Paragraphs>400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72 Black</vt:lpstr>
      <vt:lpstr>Abadi</vt:lpstr>
      <vt:lpstr>Arial</vt:lpstr>
      <vt:lpstr>Arial Black</vt:lpstr>
      <vt:lpstr>Calibri</vt:lpstr>
      <vt:lpstr>Times New Roman</vt:lpstr>
      <vt:lpstr>Trebuchet MS</vt:lpstr>
      <vt:lpstr>Tw Cen MT</vt:lpstr>
      <vt:lpstr>Wingdings</vt:lpstr>
      <vt:lpstr>Circuit</vt:lpstr>
      <vt:lpstr>1_Circuit</vt:lpstr>
      <vt:lpstr>Welcome!</vt:lpstr>
      <vt:lpstr> with Dr. Greg Huszczo  &amp; Christy Hicks  (as your guides)  </vt:lpstr>
      <vt:lpstr>Change is the new Normal</vt:lpstr>
      <vt:lpstr>changes we have experienced recently</vt:lpstr>
      <vt:lpstr>And most of us have experienced:</vt:lpstr>
      <vt:lpstr>How do you navigate change?</vt:lpstr>
      <vt:lpstr>How do youR type preferences  influence how you  navigate Changes?</vt:lpstr>
      <vt:lpstr> with Dr. Greg Huszczo  &amp; Christy Hicks  (as your guides)  </vt:lpstr>
      <vt:lpstr>7 Ps  of CHANGE</vt:lpstr>
      <vt:lpstr> PROVOCATION  Look out!  What was that? </vt:lpstr>
      <vt:lpstr>PROVOCATION:  Look Out! What was that?</vt:lpstr>
      <vt:lpstr>Speculations regarding type preference influences on navigating PROVOCATION</vt:lpstr>
      <vt:lpstr> PAST  Look back!  Have you seen this before? </vt:lpstr>
      <vt:lpstr>PAST:  Look back!   Have you seen this before?</vt:lpstr>
      <vt:lpstr>Speculations regarding type preference influences on reflecting about PAST experiences</vt:lpstr>
      <vt:lpstr> PRESENT   Look in the Mirror!  What do we see? </vt:lpstr>
      <vt:lpstr>PRESENT:  Look in the Mirror!  What do we see?</vt:lpstr>
      <vt:lpstr>Speculations regarding type preference influences on assessing your PRESENT state</vt:lpstr>
      <vt:lpstr> PICTURE   Look forward!  What could you look like? </vt:lpstr>
      <vt:lpstr>PICTURE:  Look forward!   What could you look like?</vt:lpstr>
      <vt:lpstr>PICTURE:  Look forward!   What could you look like?</vt:lpstr>
      <vt:lpstr>Speculations regarding type preference influences on PICTURING your future state</vt:lpstr>
      <vt:lpstr> PLAN/PREPARE   Look for a map!  What’s our plan? </vt:lpstr>
      <vt:lpstr>PLAN/PREPARE:  Look for a map!  What’s our plan?</vt:lpstr>
      <vt:lpstr>PLAN/PREPARE:  Look for a map!  What’s our plan?</vt:lpstr>
      <vt:lpstr>Speculations regarding type preference influences on PLANNING and PREPARING</vt:lpstr>
      <vt:lpstr> PULL/PUSH   Look where we’re going!  Are we running out of gas? </vt:lpstr>
      <vt:lpstr>PULL/PUSH:  Look where we’re going!  Are we running out of gas?</vt:lpstr>
      <vt:lpstr>PULL/PUSH:  Look where we’re going!  Are we running out of gas?</vt:lpstr>
      <vt:lpstr>Speculations regarding type preference influences on how you respond  to the PULL and PUSH of your situation</vt:lpstr>
      <vt:lpstr>PROMISED LAND   Look at what we have become! </vt:lpstr>
      <vt:lpstr>PROMISED LAND:  Look at what we have become!</vt:lpstr>
      <vt:lpstr>PROMISED LAND:  Look at what we have become!</vt:lpstr>
      <vt:lpstr>Speculations regarding type preference influences on reaching the PROMISED LAND</vt:lpstr>
      <vt:lpstr>PowerPoint Presentation</vt:lpstr>
      <vt:lpstr>PowerPoint Presentation</vt:lpstr>
      <vt:lpstr>SMALL-GROUP REPORT:  How might your type preferences  influence the way you  develop your mission/vision? </vt:lpstr>
      <vt:lpstr>SMALL-GROUP REPORT:  How might your type preferences  influence the way you  create a plan for change?  </vt:lpstr>
      <vt:lpstr>SMALL-GROUP REPORT:  How might your type preferences  keep you motivated to  stick with your plan?  </vt:lpstr>
      <vt:lpstr>SMALL-GROUP REPORT:  How might your type preferences  influence your reaction to  a new identity/reality? </vt:lpstr>
      <vt:lpstr>A Few Final Thoughts</vt:lpstr>
      <vt:lpstr> Contact us for more tips on how navigate the 7P’s of change  Greg Huszczo  &amp; Christy Hicks   </vt:lpstr>
      <vt:lpstr>The True story of Tanya</vt:lpstr>
      <vt:lpstr>Tanya’s PROVOCATION:  It all started with a rumor </vt:lpstr>
      <vt:lpstr>Tanya reflects on her PAST:  Resilience,  and rising to challenges </vt:lpstr>
      <vt:lpstr>Tanya’s PRESENT realities:  Substantial Strengths, but Vulnerable Situation </vt:lpstr>
      <vt:lpstr>Tanya PICTURES a preferred future:  Learning,  Seen as a Professional and Supporting her Family </vt:lpstr>
      <vt:lpstr>Tanya PLANS and PREPARES:  Securing Resources and Removing Roadblocks  </vt:lpstr>
      <vt:lpstr>Tanya considers the things that PULL her forward and PUSH her back:  Exciting New Skills and Supportive Family/Friends (But will she find the time) </vt:lpstr>
      <vt:lpstr>Tanya’s PROMISED LAND:  New Role; New Identity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Change: Personally, Professionally, and organizationally…The influence of Personality Type preferences</dc:title>
  <dc:creator>Windows User</dc:creator>
  <cp:lastModifiedBy>Windows User</cp:lastModifiedBy>
  <cp:revision>82</cp:revision>
  <cp:lastPrinted>2022-04-04T23:11:59Z</cp:lastPrinted>
  <dcterms:created xsi:type="dcterms:W3CDTF">2022-02-24T20:39:02Z</dcterms:created>
  <dcterms:modified xsi:type="dcterms:W3CDTF">2022-04-04T23:14:05Z</dcterms:modified>
</cp:coreProperties>
</file>