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96" r:id="rId6"/>
  </p:sldMasterIdLst>
  <p:notesMasterIdLst>
    <p:notesMasterId r:id="rId20"/>
  </p:notesMasterIdLst>
  <p:sldIdLst>
    <p:sldId id="321" r:id="rId7"/>
    <p:sldId id="261" r:id="rId8"/>
    <p:sldId id="262" r:id="rId9"/>
    <p:sldId id="263" r:id="rId10"/>
    <p:sldId id="266" r:id="rId11"/>
    <p:sldId id="259" r:id="rId12"/>
    <p:sldId id="257" r:id="rId13"/>
    <p:sldId id="264" r:id="rId14"/>
    <p:sldId id="258" r:id="rId15"/>
    <p:sldId id="260" r:id="rId16"/>
    <p:sldId id="399" r:id="rId17"/>
    <p:sldId id="400" r:id="rId18"/>
    <p:sldId id="401" r:id="rId19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123B1-A4D8-4E0A-A4C3-8239E4D46BF4}" v="2" dt="2022-04-07T00:44:10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1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Geary" userId="efdb60afbf4a2c3a" providerId="LiveId" clId="{56C123B1-A4D8-4E0A-A4C3-8239E4D46BF4}"/>
    <pc:docChg chg="undo redo custSel modSld">
      <pc:chgData name="Susan Geary" userId="efdb60afbf4a2c3a" providerId="LiveId" clId="{56C123B1-A4D8-4E0A-A4C3-8239E4D46BF4}" dt="2022-04-07T15:08:09.991" v="169" actId="20577"/>
      <pc:docMkLst>
        <pc:docMk/>
      </pc:docMkLst>
      <pc:sldChg chg="modSp mod">
        <pc:chgData name="Susan Geary" userId="efdb60afbf4a2c3a" providerId="LiveId" clId="{56C123B1-A4D8-4E0A-A4C3-8239E4D46BF4}" dt="2022-04-07T00:46:03.597" v="14" actId="20577"/>
        <pc:sldMkLst>
          <pc:docMk/>
          <pc:sldMk cId="625256206" sldId="257"/>
        </pc:sldMkLst>
        <pc:spChg chg="mod">
          <ac:chgData name="Susan Geary" userId="efdb60afbf4a2c3a" providerId="LiveId" clId="{56C123B1-A4D8-4E0A-A4C3-8239E4D46BF4}" dt="2022-04-07T00:46:03.597" v="14" actId="20577"/>
          <ac:spMkLst>
            <pc:docMk/>
            <pc:sldMk cId="625256206" sldId="257"/>
            <ac:spMk id="3" creationId="{A24704D0-593F-4343-83A2-1C95BDCB5917}"/>
          </ac:spMkLst>
        </pc:spChg>
      </pc:sldChg>
      <pc:sldChg chg="modSp mod">
        <pc:chgData name="Susan Geary" userId="efdb60afbf4a2c3a" providerId="LiveId" clId="{56C123B1-A4D8-4E0A-A4C3-8239E4D46BF4}" dt="2022-04-07T14:57:37.686" v="61" actId="20577"/>
        <pc:sldMkLst>
          <pc:docMk/>
          <pc:sldMk cId="4224682790" sldId="258"/>
        </pc:sldMkLst>
        <pc:spChg chg="mod">
          <ac:chgData name="Susan Geary" userId="efdb60afbf4a2c3a" providerId="LiveId" clId="{56C123B1-A4D8-4E0A-A4C3-8239E4D46BF4}" dt="2022-04-07T14:57:37.686" v="61" actId="20577"/>
          <ac:spMkLst>
            <pc:docMk/>
            <pc:sldMk cId="4224682790" sldId="258"/>
            <ac:spMk id="3" creationId="{2801F875-9921-4B4D-A224-09F830886A90}"/>
          </ac:spMkLst>
        </pc:spChg>
      </pc:sldChg>
      <pc:sldChg chg="modSp mod">
        <pc:chgData name="Susan Geary" userId="efdb60afbf4a2c3a" providerId="LiveId" clId="{56C123B1-A4D8-4E0A-A4C3-8239E4D46BF4}" dt="2022-04-07T15:08:09.991" v="169" actId="20577"/>
        <pc:sldMkLst>
          <pc:docMk/>
          <pc:sldMk cId="1036367240" sldId="260"/>
        </pc:sldMkLst>
        <pc:spChg chg="mod">
          <ac:chgData name="Susan Geary" userId="efdb60afbf4a2c3a" providerId="LiveId" clId="{56C123B1-A4D8-4E0A-A4C3-8239E4D46BF4}" dt="2022-04-07T15:04:18.727" v="62" actId="20577"/>
          <ac:spMkLst>
            <pc:docMk/>
            <pc:sldMk cId="1036367240" sldId="260"/>
            <ac:spMk id="2" creationId="{1B4ADB6F-9369-4B95-90FC-489EF10CE0AA}"/>
          </ac:spMkLst>
        </pc:spChg>
        <pc:spChg chg="mod">
          <ac:chgData name="Susan Geary" userId="efdb60afbf4a2c3a" providerId="LiveId" clId="{56C123B1-A4D8-4E0A-A4C3-8239E4D46BF4}" dt="2022-04-07T15:08:09.991" v="169" actId="20577"/>
          <ac:spMkLst>
            <pc:docMk/>
            <pc:sldMk cId="1036367240" sldId="260"/>
            <ac:spMk id="3" creationId="{0FAED51E-8AF2-46EB-BF92-BB15AB02C055}"/>
          </ac:spMkLst>
        </pc:spChg>
      </pc:sldChg>
      <pc:sldChg chg="modSp mod">
        <pc:chgData name="Susan Geary" userId="efdb60afbf4a2c3a" providerId="LiveId" clId="{56C123B1-A4D8-4E0A-A4C3-8239E4D46BF4}" dt="2022-04-07T14:32:41.139" v="20" actId="20577"/>
        <pc:sldMkLst>
          <pc:docMk/>
          <pc:sldMk cId="2002592645" sldId="264"/>
        </pc:sldMkLst>
        <pc:spChg chg="mod">
          <ac:chgData name="Susan Geary" userId="efdb60afbf4a2c3a" providerId="LiveId" clId="{56C123B1-A4D8-4E0A-A4C3-8239E4D46BF4}" dt="2022-04-07T14:32:41.139" v="20" actId="20577"/>
          <ac:spMkLst>
            <pc:docMk/>
            <pc:sldMk cId="2002592645" sldId="264"/>
            <ac:spMk id="3" creationId="{B50229C8-8F49-4AF4-9D4D-F745A0AD3F9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pyourpotential.c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pyourpotentia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554A2-8659-45E2-A77A-AB775C8236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906E3A10-FA05-4EAF-8284-C912BFFFD6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dirty="0"/>
            <a:t>Break participants in to like colour groups</a:t>
          </a:r>
          <a:endParaRPr lang="en-US" sz="2400" dirty="0"/>
        </a:p>
      </dgm:t>
    </dgm:pt>
    <dgm:pt modelId="{5E1A34CD-D84E-4D42-B76B-F6B7B5896052}" type="parTrans" cxnId="{880C3FBD-864D-4249-9695-4496AF14CA32}">
      <dgm:prSet/>
      <dgm:spPr/>
      <dgm:t>
        <a:bodyPr/>
        <a:lstStyle/>
        <a:p>
          <a:endParaRPr lang="en-US"/>
        </a:p>
      </dgm:t>
    </dgm:pt>
    <dgm:pt modelId="{3DD58D91-F8FB-4325-9C68-C9CBCB035956}" type="sibTrans" cxnId="{880C3FBD-864D-4249-9695-4496AF14CA32}">
      <dgm:prSet/>
      <dgm:spPr/>
      <dgm:t>
        <a:bodyPr/>
        <a:lstStyle/>
        <a:p>
          <a:endParaRPr lang="en-US"/>
        </a:p>
      </dgm:t>
    </dgm:pt>
    <dgm:pt modelId="{527B2326-87FD-4C32-A918-13B461AE8D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dirty="0"/>
            <a:t>Be prepared to share you ideal work environment with the large group</a:t>
          </a:r>
          <a:endParaRPr lang="en-US" sz="2400" dirty="0"/>
        </a:p>
      </dgm:t>
    </dgm:pt>
    <dgm:pt modelId="{5DE8BD6B-859F-48E5-9D2F-F500AFE0D2CD}" type="parTrans" cxnId="{812ACEA2-1EC3-4CFC-8441-143BE990AB70}">
      <dgm:prSet/>
      <dgm:spPr/>
      <dgm:t>
        <a:bodyPr/>
        <a:lstStyle/>
        <a:p>
          <a:endParaRPr lang="en-US"/>
        </a:p>
      </dgm:t>
    </dgm:pt>
    <dgm:pt modelId="{B121298B-0BD4-462C-BC33-1E4B922C5073}" type="sibTrans" cxnId="{812ACEA2-1EC3-4CFC-8441-143BE990AB70}">
      <dgm:prSet/>
      <dgm:spPr/>
      <dgm:t>
        <a:bodyPr/>
        <a:lstStyle/>
        <a:p>
          <a:endParaRPr lang="en-US"/>
        </a:p>
      </dgm:t>
    </dgm:pt>
    <dgm:pt modelId="{3481F99E-ED0E-46A9-98F4-8E1BCEA3109E}" type="pres">
      <dgm:prSet presAssocID="{317554A2-8659-45E2-A77A-AB775C823655}" presName="root" presStyleCnt="0">
        <dgm:presLayoutVars>
          <dgm:dir/>
          <dgm:resizeHandles val="exact"/>
        </dgm:presLayoutVars>
      </dgm:prSet>
      <dgm:spPr/>
    </dgm:pt>
    <dgm:pt modelId="{2370A282-D73A-46AB-820D-6401879BA42B}" type="pres">
      <dgm:prSet presAssocID="{906E3A10-FA05-4EAF-8284-C912BFFFD660}" presName="compNode" presStyleCnt="0"/>
      <dgm:spPr/>
    </dgm:pt>
    <dgm:pt modelId="{40451293-7DBB-4A4B-8E90-00EC7FCB4482}" type="pres">
      <dgm:prSet presAssocID="{906E3A10-FA05-4EAF-8284-C912BFFFD660}" presName="bgRect" presStyleLbl="bgShp" presStyleIdx="0" presStyleCnt="2" custLinFactNeighborX="-5956" custLinFactNeighborY="-3977"/>
      <dgm:spPr/>
    </dgm:pt>
    <dgm:pt modelId="{9A4AED77-7A71-45AF-AE26-E4A107062B36}" type="pres">
      <dgm:prSet presAssocID="{906E3A10-FA05-4EAF-8284-C912BFFFD66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2DCB4F0-17DF-40C2-835B-8B97D44D7F7F}" type="pres">
      <dgm:prSet presAssocID="{906E3A10-FA05-4EAF-8284-C912BFFFD660}" presName="spaceRect" presStyleCnt="0"/>
      <dgm:spPr/>
    </dgm:pt>
    <dgm:pt modelId="{C1852CAD-D369-4035-951C-01B010148239}" type="pres">
      <dgm:prSet presAssocID="{906E3A10-FA05-4EAF-8284-C912BFFFD660}" presName="parTx" presStyleLbl="revTx" presStyleIdx="0" presStyleCnt="2">
        <dgm:presLayoutVars>
          <dgm:chMax val="0"/>
          <dgm:chPref val="0"/>
        </dgm:presLayoutVars>
      </dgm:prSet>
      <dgm:spPr/>
    </dgm:pt>
    <dgm:pt modelId="{5C5339A2-86D2-44B7-9460-8DA031DA7F4C}" type="pres">
      <dgm:prSet presAssocID="{3DD58D91-F8FB-4325-9C68-C9CBCB035956}" presName="sibTrans" presStyleCnt="0"/>
      <dgm:spPr/>
    </dgm:pt>
    <dgm:pt modelId="{01EAF823-FE98-422F-A1A6-B50096E53685}" type="pres">
      <dgm:prSet presAssocID="{527B2326-87FD-4C32-A918-13B461AE8D3A}" presName="compNode" presStyleCnt="0"/>
      <dgm:spPr/>
    </dgm:pt>
    <dgm:pt modelId="{75D019CF-E567-41B0-A99D-68D89ABFE6FE}" type="pres">
      <dgm:prSet presAssocID="{527B2326-87FD-4C32-A918-13B461AE8D3A}" presName="bgRect" presStyleLbl="bgShp" presStyleIdx="1" presStyleCnt="2"/>
      <dgm:spPr/>
    </dgm:pt>
    <dgm:pt modelId="{3D2B7D43-238E-4D83-9AF6-E4259E0D7D73}" type="pres">
      <dgm:prSet presAssocID="{527B2326-87FD-4C32-A918-13B461AE8D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AC35C79-358E-4EAC-B038-078BBE67DDA2}" type="pres">
      <dgm:prSet presAssocID="{527B2326-87FD-4C32-A918-13B461AE8D3A}" presName="spaceRect" presStyleCnt="0"/>
      <dgm:spPr/>
    </dgm:pt>
    <dgm:pt modelId="{CA7460D4-93DD-447A-BFA5-EE37744E58C1}" type="pres">
      <dgm:prSet presAssocID="{527B2326-87FD-4C32-A918-13B461AE8D3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4072206-A4DB-47B4-9630-437A054D5911}" type="presOf" srcId="{527B2326-87FD-4C32-A918-13B461AE8D3A}" destId="{CA7460D4-93DD-447A-BFA5-EE37744E58C1}" srcOrd="0" destOrd="0" presId="urn:microsoft.com/office/officeart/2018/2/layout/IconVerticalSolidList"/>
    <dgm:cxn modelId="{B186A68D-C62E-4498-8449-F076C9380B7E}" type="presOf" srcId="{906E3A10-FA05-4EAF-8284-C912BFFFD660}" destId="{C1852CAD-D369-4035-951C-01B010148239}" srcOrd="0" destOrd="0" presId="urn:microsoft.com/office/officeart/2018/2/layout/IconVerticalSolidList"/>
    <dgm:cxn modelId="{812ACEA2-1EC3-4CFC-8441-143BE990AB70}" srcId="{317554A2-8659-45E2-A77A-AB775C823655}" destId="{527B2326-87FD-4C32-A918-13B461AE8D3A}" srcOrd="1" destOrd="0" parTransId="{5DE8BD6B-859F-48E5-9D2F-F500AFE0D2CD}" sibTransId="{B121298B-0BD4-462C-BC33-1E4B922C5073}"/>
    <dgm:cxn modelId="{880C3FBD-864D-4249-9695-4496AF14CA32}" srcId="{317554A2-8659-45E2-A77A-AB775C823655}" destId="{906E3A10-FA05-4EAF-8284-C912BFFFD660}" srcOrd="0" destOrd="0" parTransId="{5E1A34CD-D84E-4D42-B76B-F6B7B5896052}" sibTransId="{3DD58D91-F8FB-4325-9C68-C9CBCB035956}"/>
    <dgm:cxn modelId="{06EBCBE2-A980-448D-8220-F47980BBC574}" type="presOf" srcId="{317554A2-8659-45E2-A77A-AB775C823655}" destId="{3481F99E-ED0E-46A9-98F4-8E1BCEA3109E}" srcOrd="0" destOrd="0" presId="urn:microsoft.com/office/officeart/2018/2/layout/IconVerticalSolidList"/>
    <dgm:cxn modelId="{E9E1289A-CC19-4E11-BDB7-D064772DD6AE}" type="presParOf" srcId="{3481F99E-ED0E-46A9-98F4-8E1BCEA3109E}" destId="{2370A282-D73A-46AB-820D-6401879BA42B}" srcOrd="0" destOrd="0" presId="urn:microsoft.com/office/officeart/2018/2/layout/IconVerticalSolidList"/>
    <dgm:cxn modelId="{58033575-D4D3-4A24-808F-FB6C8C7956DD}" type="presParOf" srcId="{2370A282-D73A-46AB-820D-6401879BA42B}" destId="{40451293-7DBB-4A4B-8E90-00EC7FCB4482}" srcOrd="0" destOrd="0" presId="urn:microsoft.com/office/officeart/2018/2/layout/IconVerticalSolidList"/>
    <dgm:cxn modelId="{978DEAD5-ACD0-49EA-A5E9-01FBBFCD8665}" type="presParOf" srcId="{2370A282-D73A-46AB-820D-6401879BA42B}" destId="{9A4AED77-7A71-45AF-AE26-E4A107062B36}" srcOrd="1" destOrd="0" presId="urn:microsoft.com/office/officeart/2018/2/layout/IconVerticalSolidList"/>
    <dgm:cxn modelId="{651811C1-F0BA-4BCF-9A56-0C6F9140B92C}" type="presParOf" srcId="{2370A282-D73A-46AB-820D-6401879BA42B}" destId="{82DCB4F0-17DF-40C2-835B-8B97D44D7F7F}" srcOrd="2" destOrd="0" presId="urn:microsoft.com/office/officeart/2018/2/layout/IconVerticalSolidList"/>
    <dgm:cxn modelId="{ADC5CC0D-9F29-4F1F-B0C0-4BEC8AA05E00}" type="presParOf" srcId="{2370A282-D73A-46AB-820D-6401879BA42B}" destId="{C1852CAD-D369-4035-951C-01B010148239}" srcOrd="3" destOrd="0" presId="urn:microsoft.com/office/officeart/2018/2/layout/IconVerticalSolidList"/>
    <dgm:cxn modelId="{7FB39A6F-4061-4992-945A-B71438158D16}" type="presParOf" srcId="{3481F99E-ED0E-46A9-98F4-8E1BCEA3109E}" destId="{5C5339A2-86D2-44B7-9460-8DA031DA7F4C}" srcOrd="1" destOrd="0" presId="urn:microsoft.com/office/officeart/2018/2/layout/IconVerticalSolidList"/>
    <dgm:cxn modelId="{7C464FC1-1C57-48B4-887D-FCEE08ACC4B8}" type="presParOf" srcId="{3481F99E-ED0E-46A9-98F4-8E1BCEA3109E}" destId="{01EAF823-FE98-422F-A1A6-B50096E53685}" srcOrd="2" destOrd="0" presId="urn:microsoft.com/office/officeart/2018/2/layout/IconVerticalSolidList"/>
    <dgm:cxn modelId="{FD5680C5-A502-4874-8280-446C88471F83}" type="presParOf" srcId="{01EAF823-FE98-422F-A1A6-B50096E53685}" destId="{75D019CF-E567-41B0-A99D-68D89ABFE6FE}" srcOrd="0" destOrd="0" presId="urn:microsoft.com/office/officeart/2018/2/layout/IconVerticalSolidList"/>
    <dgm:cxn modelId="{12453094-FF7B-4C67-BB43-7BAEB68C79C0}" type="presParOf" srcId="{01EAF823-FE98-422F-A1A6-B50096E53685}" destId="{3D2B7D43-238E-4D83-9AF6-E4259E0D7D73}" srcOrd="1" destOrd="0" presId="urn:microsoft.com/office/officeart/2018/2/layout/IconVerticalSolidList"/>
    <dgm:cxn modelId="{4FB86455-2F75-4F23-A502-EAE52F918116}" type="presParOf" srcId="{01EAF823-FE98-422F-A1A6-B50096E53685}" destId="{1AC35C79-358E-4EAC-B038-078BBE67DDA2}" srcOrd="2" destOrd="0" presId="urn:microsoft.com/office/officeart/2018/2/layout/IconVerticalSolidList"/>
    <dgm:cxn modelId="{5BA2FE70-68C7-4816-90AF-E2AE9D1F0A47}" type="presParOf" srcId="{01EAF823-FE98-422F-A1A6-B50096E53685}" destId="{CA7460D4-93DD-447A-BFA5-EE37744E58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F87FF-5C29-4927-8C82-3BF21BC5B88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7D3BE1-07C4-4C69-A77A-7266E13DC31A}">
      <dgm:prSet custT="1"/>
      <dgm:spPr/>
      <dgm:t>
        <a:bodyPr/>
        <a:lstStyle/>
        <a:p>
          <a:r>
            <a:rPr lang="en-CA" sz="2400" dirty="0"/>
            <a:t>Q&amp;A</a:t>
          </a:r>
        </a:p>
        <a:p>
          <a:r>
            <a:rPr lang="en-CA" sz="24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info@upyourpotential.com</a:t>
          </a:r>
          <a:endParaRPr lang="en-CA" sz="2400" dirty="0">
            <a:solidFill>
              <a:schemeClr val="tx1"/>
            </a:solidFill>
          </a:endParaRPr>
        </a:p>
        <a:p>
          <a:endParaRPr lang="en-CA" sz="2400" dirty="0"/>
        </a:p>
        <a:p>
          <a:r>
            <a:rPr lang="en-CA" sz="2400" dirty="0"/>
            <a:t>Books available on Amazon world wide</a:t>
          </a:r>
        </a:p>
      </dgm:t>
    </dgm:pt>
    <dgm:pt modelId="{9F94761A-7AE1-4AA1-A1CA-FF5CC523A124}" type="parTrans" cxnId="{A9D03F1D-E1AD-45AB-A932-3E8B8894A1C1}">
      <dgm:prSet/>
      <dgm:spPr/>
      <dgm:t>
        <a:bodyPr/>
        <a:lstStyle/>
        <a:p>
          <a:endParaRPr lang="en-US"/>
        </a:p>
      </dgm:t>
    </dgm:pt>
    <dgm:pt modelId="{3DD333D8-E581-4F4E-8679-A89016CB697F}" type="sibTrans" cxnId="{A9D03F1D-E1AD-45AB-A932-3E8B8894A1C1}">
      <dgm:prSet/>
      <dgm:spPr/>
      <dgm:t>
        <a:bodyPr/>
        <a:lstStyle/>
        <a:p>
          <a:endParaRPr lang="en-US"/>
        </a:p>
      </dgm:t>
    </dgm:pt>
    <dgm:pt modelId="{239CA8A2-78BC-4A0E-84FD-BECE05D04E5C}">
      <dgm:prSet custT="1"/>
      <dgm:spPr/>
      <dgm:t>
        <a:bodyPr/>
        <a:lstStyle/>
        <a:p>
          <a:endParaRPr lang="en-CA" sz="2400" dirty="0"/>
        </a:p>
        <a:p>
          <a:r>
            <a:rPr lang="en-CA" sz="2400" dirty="0"/>
            <a:t>Thanks for Attending </a:t>
          </a:r>
          <a:endParaRPr lang="en-US" sz="2400" dirty="0"/>
        </a:p>
      </dgm:t>
    </dgm:pt>
    <dgm:pt modelId="{55D63EB0-9E15-4C83-99EB-A3D8A4F53B8E}" type="parTrans" cxnId="{4ED5C22E-BEFA-43A0-B51D-7455C63BBE8C}">
      <dgm:prSet/>
      <dgm:spPr/>
      <dgm:t>
        <a:bodyPr/>
        <a:lstStyle/>
        <a:p>
          <a:endParaRPr lang="en-US"/>
        </a:p>
      </dgm:t>
    </dgm:pt>
    <dgm:pt modelId="{02AA81D1-9C82-4618-8ED3-F94153D8C54B}" type="sibTrans" cxnId="{4ED5C22E-BEFA-43A0-B51D-7455C63BBE8C}">
      <dgm:prSet/>
      <dgm:spPr/>
      <dgm:t>
        <a:bodyPr/>
        <a:lstStyle/>
        <a:p>
          <a:endParaRPr lang="en-US"/>
        </a:p>
      </dgm:t>
    </dgm:pt>
    <dgm:pt modelId="{E26A56FB-FD2F-45E2-9B67-1EC784BB6B26}" type="pres">
      <dgm:prSet presAssocID="{FA3F87FF-5C29-4927-8C82-3BF21BC5B885}" presName="vert0" presStyleCnt="0">
        <dgm:presLayoutVars>
          <dgm:dir/>
          <dgm:animOne val="branch"/>
          <dgm:animLvl val="lvl"/>
        </dgm:presLayoutVars>
      </dgm:prSet>
      <dgm:spPr/>
    </dgm:pt>
    <dgm:pt modelId="{E3E850F7-A37D-47AD-BB86-0400B589033A}" type="pres">
      <dgm:prSet presAssocID="{E77D3BE1-07C4-4C69-A77A-7266E13DC31A}" presName="thickLine" presStyleLbl="alignNode1" presStyleIdx="0" presStyleCnt="2"/>
      <dgm:spPr/>
    </dgm:pt>
    <dgm:pt modelId="{19B6E7D3-F776-4705-B05A-9766376AEA3F}" type="pres">
      <dgm:prSet presAssocID="{E77D3BE1-07C4-4C69-A77A-7266E13DC31A}" presName="horz1" presStyleCnt="0"/>
      <dgm:spPr/>
    </dgm:pt>
    <dgm:pt modelId="{13C85AF7-F21D-4ED7-953F-80726337BF55}" type="pres">
      <dgm:prSet presAssocID="{E77D3BE1-07C4-4C69-A77A-7266E13DC31A}" presName="tx1" presStyleLbl="revTx" presStyleIdx="0" presStyleCnt="2" custScaleY="98442"/>
      <dgm:spPr/>
    </dgm:pt>
    <dgm:pt modelId="{80B773CA-2C2A-4A0C-AB2F-479F778F77AC}" type="pres">
      <dgm:prSet presAssocID="{E77D3BE1-07C4-4C69-A77A-7266E13DC31A}" presName="vert1" presStyleCnt="0"/>
      <dgm:spPr/>
    </dgm:pt>
    <dgm:pt modelId="{D0064714-CC53-49B3-B03B-A88BAE8FD760}" type="pres">
      <dgm:prSet presAssocID="{239CA8A2-78BC-4A0E-84FD-BECE05D04E5C}" presName="thickLine" presStyleLbl="alignNode1" presStyleIdx="1" presStyleCnt="2" custLinFactNeighborX="-827" custLinFactNeighborY="12936"/>
      <dgm:spPr/>
    </dgm:pt>
    <dgm:pt modelId="{5A9C5F55-EC99-4F2F-A421-4C62A458F4A1}" type="pres">
      <dgm:prSet presAssocID="{239CA8A2-78BC-4A0E-84FD-BECE05D04E5C}" presName="horz1" presStyleCnt="0"/>
      <dgm:spPr/>
    </dgm:pt>
    <dgm:pt modelId="{01F655BA-0678-456D-989B-26B5A49BF34A}" type="pres">
      <dgm:prSet presAssocID="{239CA8A2-78BC-4A0E-84FD-BECE05D04E5C}" presName="tx1" presStyleLbl="revTx" presStyleIdx="1" presStyleCnt="2" custLinFactNeighborX="182" custLinFactNeighborY="10739"/>
      <dgm:spPr/>
    </dgm:pt>
    <dgm:pt modelId="{B13C3ED0-864D-4317-A125-09EC53870799}" type="pres">
      <dgm:prSet presAssocID="{239CA8A2-78BC-4A0E-84FD-BECE05D04E5C}" presName="vert1" presStyleCnt="0"/>
      <dgm:spPr/>
    </dgm:pt>
  </dgm:ptLst>
  <dgm:cxnLst>
    <dgm:cxn modelId="{A9D03F1D-E1AD-45AB-A932-3E8B8894A1C1}" srcId="{FA3F87FF-5C29-4927-8C82-3BF21BC5B885}" destId="{E77D3BE1-07C4-4C69-A77A-7266E13DC31A}" srcOrd="0" destOrd="0" parTransId="{9F94761A-7AE1-4AA1-A1CA-FF5CC523A124}" sibTransId="{3DD333D8-E581-4F4E-8679-A89016CB697F}"/>
    <dgm:cxn modelId="{4ED5C22E-BEFA-43A0-B51D-7455C63BBE8C}" srcId="{FA3F87FF-5C29-4927-8C82-3BF21BC5B885}" destId="{239CA8A2-78BC-4A0E-84FD-BECE05D04E5C}" srcOrd="1" destOrd="0" parTransId="{55D63EB0-9E15-4C83-99EB-A3D8A4F53B8E}" sibTransId="{02AA81D1-9C82-4618-8ED3-F94153D8C54B}"/>
    <dgm:cxn modelId="{DFFD2467-32FE-4150-B76F-FF340CDDB42F}" type="presOf" srcId="{E77D3BE1-07C4-4C69-A77A-7266E13DC31A}" destId="{13C85AF7-F21D-4ED7-953F-80726337BF55}" srcOrd="0" destOrd="0" presId="urn:microsoft.com/office/officeart/2008/layout/LinedList"/>
    <dgm:cxn modelId="{6709756F-9A7E-4C46-82D7-5BF4020A1134}" type="presOf" srcId="{FA3F87FF-5C29-4927-8C82-3BF21BC5B885}" destId="{E26A56FB-FD2F-45E2-9B67-1EC784BB6B26}" srcOrd="0" destOrd="0" presId="urn:microsoft.com/office/officeart/2008/layout/LinedList"/>
    <dgm:cxn modelId="{C05911C6-4665-4259-BDFD-0C7B7B3DEFA9}" type="presOf" srcId="{239CA8A2-78BC-4A0E-84FD-BECE05D04E5C}" destId="{01F655BA-0678-456D-989B-26B5A49BF34A}" srcOrd="0" destOrd="0" presId="urn:microsoft.com/office/officeart/2008/layout/LinedList"/>
    <dgm:cxn modelId="{347979B0-E8BE-45DD-BAF2-E62E91DEC4C8}" type="presParOf" srcId="{E26A56FB-FD2F-45E2-9B67-1EC784BB6B26}" destId="{E3E850F7-A37D-47AD-BB86-0400B589033A}" srcOrd="0" destOrd="0" presId="urn:microsoft.com/office/officeart/2008/layout/LinedList"/>
    <dgm:cxn modelId="{9DDFA273-52DF-469B-916C-A786323CA3D9}" type="presParOf" srcId="{E26A56FB-FD2F-45E2-9B67-1EC784BB6B26}" destId="{19B6E7D3-F776-4705-B05A-9766376AEA3F}" srcOrd="1" destOrd="0" presId="urn:microsoft.com/office/officeart/2008/layout/LinedList"/>
    <dgm:cxn modelId="{6AC110FB-7954-4066-8B4E-E5CAFA011E6A}" type="presParOf" srcId="{19B6E7D3-F776-4705-B05A-9766376AEA3F}" destId="{13C85AF7-F21D-4ED7-953F-80726337BF55}" srcOrd="0" destOrd="0" presId="urn:microsoft.com/office/officeart/2008/layout/LinedList"/>
    <dgm:cxn modelId="{F891C227-8822-4AE5-AB70-04B6F28D6ACE}" type="presParOf" srcId="{19B6E7D3-F776-4705-B05A-9766376AEA3F}" destId="{80B773CA-2C2A-4A0C-AB2F-479F778F77AC}" srcOrd="1" destOrd="0" presId="urn:microsoft.com/office/officeart/2008/layout/LinedList"/>
    <dgm:cxn modelId="{CF4AC5A1-5507-4B95-82E9-52A75AC7903B}" type="presParOf" srcId="{E26A56FB-FD2F-45E2-9B67-1EC784BB6B26}" destId="{D0064714-CC53-49B3-B03B-A88BAE8FD760}" srcOrd="2" destOrd="0" presId="urn:microsoft.com/office/officeart/2008/layout/LinedList"/>
    <dgm:cxn modelId="{7E2660FD-C4D4-40BA-A474-0F12C300A749}" type="presParOf" srcId="{E26A56FB-FD2F-45E2-9B67-1EC784BB6B26}" destId="{5A9C5F55-EC99-4F2F-A421-4C62A458F4A1}" srcOrd="3" destOrd="0" presId="urn:microsoft.com/office/officeart/2008/layout/LinedList"/>
    <dgm:cxn modelId="{18740A68-8D68-46B3-90FA-AC7936D1B66F}" type="presParOf" srcId="{5A9C5F55-EC99-4F2F-A421-4C62A458F4A1}" destId="{01F655BA-0678-456D-989B-26B5A49BF34A}" srcOrd="0" destOrd="0" presId="urn:microsoft.com/office/officeart/2008/layout/LinedList"/>
    <dgm:cxn modelId="{0EA7A8E2-BCB0-4BCB-8DEC-8946B7307888}" type="presParOf" srcId="{5A9C5F55-EC99-4F2F-A421-4C62A458F4A1}" destId="{B13C3ED0-864D-4317-A125-09EC538707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51293-7DBB-4A4B-8E90-00EC7FCB4482}">
      <dsp:nvSpPr>
        <dsp:cNvPr id="0" name=""/>
        <dsp:cNvSpPr/>
      </dsp:nvSpPr>
      <dsp:spPr>
        <a:xfrm>
          <a:off x="0" y="531517"/>
          <a:ext cx="8115300" cy="10590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AED77-7A71-45AF-AE26-E4A107062B36}">
      <dsp:nvSpPr>
        <dsp:cNvPr id="0" name=""/>
        <dsp:cNvSpPr/>
      </dsp:nvSpPr>
      <dsp:spPr>
        <a:xfrm>
          <a:off x="320353" y="811914"/>
          <a:ext cx="582460" cy="582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52CAD-D369-4035-951C-01B010148239}">
      <dsp:nvSpPr>
        <dsp:cNvPr id="0" name=""/>
        <dsp:cNvSpPr/>
      </dsp:nvSpPr>
      <dsp:spPr>
        <a:xfrm>
          <a:off x="1223166" y="573635"/>
          <a:ext cx="6892133" cy="1059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79" tIns="112079" rIns="112079" bIns="1120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Break participants in to like colour groups</a:t>
          </a:r>
          <a:endParaRPr lang="en-US" sz="2400" kern="1200" dirty="0"/>
        </a:p>
      </dsp:txBody>
      <dsp:txXfrm>
        <a:off x="1223166" y="573635"/>
        <a:ext cx="6892133" cy="1059018"/>
      </dsp:txXfrm>
    </dsp:sp>
    <dsp:sp modelId="{75D019CF-E567-41B0-A99D-68D89ABFE6FE}">
      <dsp:nvSpPr>
        <dsp:cNvPr id="0" name=""/>
        <dsp:cNvSpPr/>
      </dsp:nvSpPr>
      <dsp:spPr>
        <a:xfrm>
          <a:off x="0" y="1897408"/>
          <a:ext cx="8115300" cy="10590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B7D43-238E-4D83-9AF6-E4259E0D7D73}">
      <dsp:nvSpPr>
        <dsp:cNvPr id="0" name=""/>
        <dsp:cNvSpPr/>
      </dsp:nvSpPr>
      <dsp:spPr>
        <a:xfrm>
          <a:off x="320353" y="2135687"/>
          <a:ext cx="582460" cy="582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460D4-93DD-447A-BFA5-EE37744E58C1}">
      <dsp:nvSpPr>
        <dsp:cNvPr id="0" name=""/>
        <dsp:cNvSpPr/>
      </dsp:nvSpPr>
      <dsp:spPr>
        <a:xfrm>
          <a:off x="1223166" y="1897408"/>
          <a:ext cx="6892133" cy="1059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79" tIns="112079" rIns="112079" bIns="1120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Be prepared to share you ideal work environment with the large group</a:t>
          </a:r>
          <a:endParaRPr lang="en-US" sz="2400" kern="1200" dirty="0"/>
        </a:p>
      </dsp:txBody>
      <dsp:txXfrm>
        <a:off x="1223166" y="1897408"/>
        <a:ext cx="6892133" cy="105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850F7-A37D-47AD-BB86-0400B589033A}">
      <dsp:nvSpPr>
        <dsp:cNvPr id="0" name=""/>
        <dsp:cNvSpPr/>
      </dsp:nvSpPr>
      <dsp:spPr>
        <a:xfrm>
          <a:off x="0" y="83"/>
          <a:ext cx="47176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85AF7-F21D-4ED7-953F-80726337BF55}">
      <dsp:nvSpPr>
        <dsp:cNvPr id="0" name=""/>
        <dsp:cNvSpPr/>
      </dsp:nvSpPr>
      <dsp:spPr>
        <a:xfrm>
          <a:off x="0" y="83"/>
          <a:ext cx="4717669" cy="214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Q&amp;A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info@upyourpotential.com</a:t>
          </a:r>
          <a:endParaRPr lang="en-CA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Books available on Amazon world wide</a:t>
          </a:r>
        </a:p>
      </dsp:txBody>
      <dsp:txXfrm>
        <a:off x="0" y="83"/>
        <a:ext cx="4717669" cy="2147650"/>
      </dsp:txXfrm>
    </dsp:sp>
    <dsp:sp modelId="{D0064714-CC53-49B3-B03B-A88BAE8FD760}">
      <dsp:nvSpPr>
        <dsp:cNvPr id="0" name=""/>
        <dsp:cNvSpPr/>
      </dsp:nvSpPr>
      <dsp:spPr>
        <a:xfrm>
          <a:off x="0" y="2429950"/>
          <a:ext cx="4717669" cy="0"/>
        </a:xfrm>
        <a:prstGeom prst="line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655BA-0678-456D-989B-26B5A49BF34A}">
      <dsp:nvSpPr>
        <dsp:cNvPr id="0" name=""/>
        <dsp:cNvSpPr/>
      </dsp:nvSpPr>
      <dsp:spPr>
        <a:xfrm>
          <a:off x="0" y="2147816"/>
          <a:ext cx="4717669" cy="21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Thanks for Attending </a:t>
          </a:r>
          <a:endParaRPr lang="en-US" sz="2400" kern="1200" dirty="0"/>
        </a:p>
      </dsp:txBody>
      <dsp:txXfrm>
        <a:off x="0" y="2147816"/>
        <a:ext cx="4717669" cy="218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3E0EDB1A-0622-4396-BD14-D97F3E454719}" type="datetimeFigureOut">
              <a:rPr lang="en-CA" smtClean="0"/>
              <a:t>2022-04-07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DB1D1462-3A7E-447C-B553-68C484452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48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3A20-4A58-4B4B-BC21-F1595EAD15F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91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3A20-4A58-4B4B-BC21-F1595EAD15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31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3A20-4A58-4B4B-BC21-F1595EAD15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24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3A20-4A58-4B4B-BC21-F1595EAD15F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32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3A20-4A58-4B4B-BC21-F1595EAD15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32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Break participants into like colour groups</a:t>
            </a:r>
          </a:p>
          <a:p>
            <a:endParaRPr lang="en-CA" dirty="0"/>
          </a:p>
          <a:p>
            <a:r>
              <a:rPr lang="en-CA" dirty="0"/>
              <a:t>Assign:</a:t>
            </a:r>
          </a:p>
          <a:p>
            <a:pPr marL="179685" indent="-179685">
              <a:buFont typeface="Arial" panose="020B0604020202020204" pitchFamily="34" charset="0"/>
              <a:buChar char="•"/>
            </a:pPr>
            <a:r>
              <a:rPr lang="en-CA" dirty="0"/>
              <a:t>green group – emotional, </a:t>
            </a:r>
          </a:p>
          <a:p>
            <a:pPr marL="179685" indent="-179685">
              <a:buFont typeface="Arial" panose="020B0604020202020204" pitchFamily="34" charset="0"/>
              <a:buChar char="•"/>
            </a:pPr>
            <a:r>
              <a:rPr lang="en-CA" dirty="0"/>
              <a:t>blue group – intellectual </a:t>
            </a:r>
          </a:p>
          <a:p>
            <a:pPr marL="179685" indent="-179685">
              <a:buFont typeface="Arial" panose="020B0604020202020204" pitchFamily="34" charset="0"/>
              <a:buChar char="•"/>
            </a:pPr>
            <a:r>
              <a:rPr lang="en-CA" dirty="0"/>
              <a:t>orange group spiritual </a:t>
            </a:r>
          </a:p>
          <a:p>
            <a:pPr marL="179685" indent="-179685">
              <a:buFont typeface="Arial" panose="020B0604020202020204" pitchFamily="34" charset="0"/>
              <a:buChar char="•"/>
            </a:pPr>
            <a:r>
              <a:rPr lang="en-CA" dirty="0"/>
              <a:t>gold group physical come up with at least 2 ideas on how you would enhance you wellness for your assigned factor</a:t>
            </a:r>
          </a:p>
          <a:p>
            <a:endParaRPr lang="en-CA" dirty="0"/>
          </a:p>
          <a:p>
            <a:r>
              <a:rPr lang="en-CA" dirty="0"/>
              <a:t>To debrief – have each group share their favorite way to enhance </a:t>
            </a:r>
          </a:p>
          <a:p>
            <a:endParaRPr lang="en-CA" dirty="0"/>
          </a:p>
          <a:p>
            <a:r>
              <a:rPr lang="en-CA" dirty="0"/>
              <a:t>Tell them that they have the action plan handout and they can do that on their own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3A20-4A58-4B4B-BC21-F1595EAD15F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37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3A20-4A58-4B4B-BC21-F1595EAD15F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70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2"/>
            <a:ext cx="10822035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1"/>
            <a:ext cx="1082184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7"/>
            <a:ext cx="108204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9C81B2-0C48-4AF8-ADE6-4F6EFC3A3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3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4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4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4FDF4C-4860-411B-97E1-025A9F8E4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3"/>
            <a:ext cx="10146187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7"/>
            <a:ext cx="10144655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5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2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6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5" y="4191002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6" y="487376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2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3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1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2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</p:spPr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3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DAF4C0-054A-44A7-994B-E186743B1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6" y="6214247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248" y="429448"/>
            <a:ext cx="8610600" cy="1293028"/>
          </a:xfrm>
        </p:spPr>
        <p:txBody>
          <a:bodyPr/>
          <a:lstStyle>
            <a:lvl1pPr>
              <a:defRPr>
                <a:latin typeface="Modern Love" panose="04090805081005020601" pitchFamily="8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48" y="1829279"/>
            <a:ext cx="10820400" cy="4024125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defRPr sz="1950"/>
            </a:lvl1pPr>
            <a:lvl2pPr>
              <a:lnSpc>
                <a:spcPct val="100000"/>
              </a:lnSpc>
              <a:spcBef>
                <a:spcPts val="450"/>
              </a:spcBef>
              <a:defRPr sz="1800"/>
            </a:lvl2pPr>
            <a:lvl3pPr>
              <a:lnSpc>
                <a:spcPct val="100000"/>
              </a:lnSpc>
              <a:spcBef>
                <a:spcPts val="450"/>
              </a:spcBef>
              <a:defRPr sz="1650"/>
            </a:lvl3pPr>
            <a:lvl4pPr>
              <a:lnSpc>
                <a:spcPct val="100000"/>
              </a:lnSpc>
              <a:spcBef>
                <a:spcPts val="450"/>
              </a:spcBef>
              <a:defRPr sz="1500"/>
            </a:lvl4pPr>
            <a:lvl5pPr>
              <a:lnSpc>
                <a:spcPct val="100000"/>
              </a:lnSpc>
              <a:spcBef>
                <a:spcPts val="450"/>
              </a:spcBef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0A9128-26BE-497D-BE64-D0B3C74C0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33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7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61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1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41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7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9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9439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69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3535"/>
            <a:ext cx="10820399" cy="2801935"/>
          </a:xfrm>
        </p:spPr>
        <p:txBody>
          <a:bodyPr anchor="b">
            <a:normAutofit/>
          </a:bodyPr>
          <a:lstStyle>
            <a:lvl1pPr algn="r">
              <a:defRPr sz="3000">
                <a:latin typeface="Modern Love" panose="04090805081005020601" pitchFamily="8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3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DDE44A-BD3D-413D-8A55-17745CC0B1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8885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5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7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3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9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tx1"/>
            </a:gs>
            <a:gs pos="71000">
              <a:srgbClr val="1D82C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0"/>
            <a:ext cx="11582400" cy="1441704"/>
          </a:xfrm>
        </p:spPr>
        <p:txBody>
          <a:bodyPr anchor="ctr">
            <a:noAutofit/>
          </a:bodyPr>
          <a:lstStyle>
            <a:lvl1pPr>
              <a:defRPr sz="4800" b="0" cap="none" spc="0">
                <a:ln w="13970" cmpd="sng">
                  <a:solidFill>
                    <a:srgbClr val="1D82C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D82C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1D82C5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1D82C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199" y="4392169"/>
            <a:ext cx="1625600" cy="36512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1D82C5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1D82C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280893"/>
            <a:ext cx="2688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0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100000">
              <a:schemeClr val="bg1">
                <a:lumMod val="47000"/>
                <a:lumOff val="53000"/>
              </a:schemeClr>
            </a:gs>
            <a:gs pos="71000">
              <a:srgbClr val="1D82C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27" y="5190848"/>
            <a:ext cx="1200945" cy="14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8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0" kern="1200" cap="none" spc="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9136" y="4389121"/>
            <a:ext cx="1621536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280893"/>
            <a:ext cx="236098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5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49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8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dern Love" panose="04090805081005020601" pitchFamily="8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1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68597A-86E5-4151-A7F2-814FB47DD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41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8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 anchor="ctr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0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264400" y="2070100"/>
            <a:ext cx="6858000" cy="271780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367271" y="2284730"/>
            <a:ext cx="6858000" cy="22885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/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051635" y="3329432"/>
            <a:ext cx="6858000" cy="19913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132668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8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42E80F0-4974-4BEF-B66F-49FA1F4C4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dern Love" panose="04090805081005020601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77FD6F-A1D7-4CC3-9681-38D356AFD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0D7F6C-9AB3-436C-9AD8-1AEF87109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1"/>
            <a:ext cx="6510619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41148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D25F15-844A-4C8E-95B9-8638F0F63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6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3"/>
            <a:ext cx="3644963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687324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9F7B06-8CE5-45EB-925C-5A70C0B4F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628038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2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55847"/>
            <a:ext cx="757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63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4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71000">
              <a:srgbClr val="1D82C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12192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12192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7A75A0-1A70-4772-B208-B1660D67570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F1A6ED-4B89-41B7-8EEB-578E067892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12192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27" y="5190848"/>
            <a:ext cx="1200945" cy="14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800" b="0" kern="1200" cap="none" spc="0">
          <a:ln w="13970" cmpd="sng">
            <a:solidFill>
              <a:srgbClr val="1D82C5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75000"/>
        <a:buFont typeface="Wingdings" pitchFamily="2" charset="2"/>
        <a:buChar char="Ø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85000"/>
        <a:buFont typeface="Wingdings" panose="05000000000000000000" pitchFamily="2" charset="2"/>
        <a:buChar char="v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ü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770BE1-6BB0-42B0-9333-4F558322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Welcome!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3F5ED-B6C7-4D40-B2DD-D5C39107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2"/>
            <a:ext cx="9896061" cy="5127971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sz="2600" dirty="0">
                <a:latin typeface="Abadi" panose="020B0604020104020204" pitchFamily="34" charset="0"/>
              </a:rPr>
              <a:t>Please turn your camera ON; microphone on but MUTED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You can unmute to talk by pressing the space bar</a:t>
            </a:r>
          </a:p>
          <a:p>
            <a:r>
              <a:rPr lang="en-US" sz="2600" dirty="0">
                <a:latin typeface="Abadi" panose="020B0604020104020204" pitchFamily="34" charset="0"/>
              </a:rPr>
              <a:t>Video settings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In View options – choose Gallery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Use Gallery View to see all participants as well as the presentation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You can adjust the size of the side panel by sliding the line in the middle to see more participants</a:t>
            </a:r>
          </a:p>
          <a:p>
            <a:r>
              <a:rPr lang="en-US" sz="2600" dirty="0">
                <a:latin typeface="Abadi" panose="020B0604020104020204" pitchFamily="34" charset="0"/>
              </a:rPr>
              <a:t>Raise hands either physically or use the icon in Participants (bottom of screen)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Feel free to add questions to Chat</a:t>
            </a:r>
          </a:p>
          <a:p>
            <a:r>
              <a:rPr lang="en-US" sz="2600" dirty="0">
                <a:latin typeface="Abadi" panose="020B0604020104020204" pitchFamily="34" charset="0"/>
              </a:rPr>
              <a:t>Please rename yourself and include your type preferences: click on the icon in the picture of yourself, choose Rename, and then add your name and type.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DB6F-9369-4B95-90FC-489EF10C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534" y="785389"/>
            <a:ext cx="8610600" cy="1293028"/>
          </a:xfrm>
        </p:spPr>
        <p:txBody>
          <a:bodyPr/>
          <a:lstStyle/>
          <a:p>
            <a:r>
              <a:rPr lang="en-US" dirty="0"/>
              <a:t>CBC Research and Angus Reid Survey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D51E-8AF2-46EB-BF92-BB15AB02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48" y="2078417"/>
            <a:ext cx="10820400" cy="402412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dirty="0"/>
              <a:t>A little under half of Canadian workers are theoretically able to do their job at home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1 in 3 Canadians would consider looking for a new job if their employer forced them back into the office and nearly a quarter would quit immediately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If employers get it wrong, they may find it hard to attract and keep employees</a:t>
            </a:r>
          </a:p>
          <a:p>
            <a:pPr>
              <a:spcBef>
                <a:spcPts val="2400"/>
              </a:spcBef>
            </a:pPr>
            <a:endParaRPr lang="en-US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636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96A9-4BAC-4D3B-979E-EB43576B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764373"/>
            <a:ext cx="7513768" cy="1293028"/>
          </a:xfrm>
        </p:spPr>
        <p:txBody>
          <a:bodyPr>
            <a:normAutofit fontScale="90000"/>
          </a:bodyPr>
          <a:lstStyle/>
          <a:p>
            <a:r>
              <a:rPr lang="en-CA" dirty="0"/>
              <a:t>What would your Temperament’s ideal work environment look like?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66ACBB5-66BE-49F3-864B-9852F6213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46514"/>
              </p:ext>
            </p:extLst>
          </p:nvPr>
        </p:nvGraphicFramePr>
        <p:xfrm>
          <a:off x="2038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71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1B52C9-A0AC-447C-A640-196B5027A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Introvert vs extravert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17D621-1C02-4FB5-98D2-9223FAB6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939046"/>
            <a:ext cx="9753600" cy="685800"/>
          </a:xfrm>
        </p:spPr>
        <p:txBody>
          <a:bodyPr/>
          <a:lstStyle/>
          <a:p>
            <a:pPr algn="ctr"/>
            <a:r>
              <a:rPr lang="en-CA" dirty="0"/>
              <a:t>What impact will this have on people’s work environment preferences?</a:t>
            </a:r>
          </a:p>
        </p:txBody>
      </p:sp>
    </p:spTree>
    <p:extLst>
      <p:ext uri="{BB962C8B-B14F-4D97-AF65-F5344CB8AC3E}">
        <p14:creationId xmlns:p14="http://schemas.microsoft.com/office/powerpoint/2010/main" val="266521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3DE7-40DA-4550-B71D-98E5391E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52" y="854815"/>
            <a:ext cx="2480058" cy="514837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Wrap-up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9392E0A-58C9-40C7-BA1C-A9D56A4BA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45477"/>
              </p:ext>
            </p:extLst>
          </p:nvPr>
        </p:nvGraphicFramePr>
        <p:xfrm>
          <a:off x="5483605" y="746127"/>
          <a:ext cx="4717669" cy="432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D3A7163-0F80-49FF-A029-639BF2000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98" y="1159877"/>
            <a:ext cx="2621283" cy="3148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E52E9A-4DF8-430A-9E42-B30788CA0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2540" y="2531540"/>
            <a:ext cx="2344167" cy="31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7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91FD-9BFA-4BEE-B69C-1F84360D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290" y="-185223"/>
            <a:ext cx="9947446" cy="3740727"/>
          </a:xfrm>
        </p:spPr>
        <p:txBody>
          <a:bodyPr>
            <a:normAutofit/>
          </a:bodyPr>
          <a:lstStyle/>
          <a:p>
            <a:pPr algn="l"/>
            <a:r>
              <a:rPr lang="en-CA" sz="5000" b="1" dirty="0"/>
              <a:t>Temperament at Work in a Post Pandemic World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572F498-5CD3-4677-A6F3-B309EF8C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4979" y="5122163"/>
            <a:ext cx="4191021" cy="1612930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Susan Geary &amp; Anne Bulstrode</a:t>
            </a:r>
          </a:p>
        </p:txBody>
      </p:sp>
    </p:spTree>
    <p:extLst>
      <p:ext uri="{BB962C8B-B14F-4D97-AF65-F5344CB8AC3E}">
        <p14:creationId xmlns:p14="http://schemas.microsoft.com/office/powerpoint/2010/main" val="285411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FDAE-2413-4A70-A63B-D2F3E0BD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461" y="1067460"/>
            <a:ext cx="6457950" cy="969771"/>
          </a:xfrm>
        </p:spPr>
        <p:txBody>
          <a:bodyPr/>
          <a:lstStyle/>
          <a:p>
            <a:r>
              <a:rPr lang="en-CA" dirty="0">
                <a:latin typeface="Modern Love" panose="04090805081005020601" pitchFamily="82" charset="0"/>
              </a:rPr>
              <a:t>Who we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6C56-0F18-4E1D-810D-B477FF9E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1841577"/>
            <a:ext cx="8500254" cy="43339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2100" dirty="0"/>
              <a:t>Susan Geary &amp; Anne Bulstrode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2100" dirty="0"/>
              <a:t>Leadership, Management and Interpersonal Communications Learning Consultants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2100" dirty="0"/>
              <a:t>We are Master Personality Dimensions </a:t>
            </a:r>
            <a:r>
              <a:rPr lang="en-CA" sz="2100" baseline="30000" dirty="0"/>
              <a:t>® </a:t>
            </a:r>
            <a:r>
              <a:rPr lang="en-CA" sz="2100" dirty="0"/>
              <a:t>Facilitators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2100" dirty="0"/>
              <a:t>20 + years working with Psychological Theory &amp; certified to deliver many other assessments such MBTI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2100" dirty="0"/>
              <a:t>Authors of 2 books about how to make use of aspects of Personality Dimensions</a:t>
            </a:r>
            <a:r>
              <a:rPr lang="en-CA" sz="2100" baseline="30000" dirty="0"/>
              <a:t> ® </a:t>
            </a:r>
            <a:r>
              <a:rPr lang="en-CA" sz="2100" dirty="0"/>
              <a:t>and 3 Personality Dimensions</a:t>
            </a:r>
            <a:r>
              <a:rPr lang="en-CA" sz="2100" baseline="30000" dirty="0"/>
              <a:t> ® </a:t>
            </a:r>
            <a:r>
              <a:rPr lang="en-CA" sz="2100" dirty="0"/>
              <a:t> Reports</a:t>
            </a:r>
            <a:endParaRPr lang="en-CA" sz="2100" baseline="30000" dirty="0"/>
          </a:p>
          <a:p>
            <a:pPr>
              <a:lnSpc>
                <a:spcPct val="120000"/>
              </a:lnSpc>
              <a:spcBef>
                <a:spcPts val="450"/>
              </a:spcBef>
            </a:pPr>
            <a:endParaRPr lang="en-CA" sz="2100" baseline="30000" dirty="0"/>
          </a:p>
          <a:p>
            <a:pPr marL="457200" lvl="1" indent="0">
              <a:buNone/>
            </a:pPr>
            <a:endParaRPr lang="en-CA" dirty="0"/>
          </a:p>
          <a:p>
            <a:pPr marL="3429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71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576E-6886-4846-AB9C-780A9E74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82" y="374907"/>
            <a:ext cx="4308184" cy="136882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r>
              <a:rPr lang="en-US" dirty="0"/>
              <a:t>RoadMap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5874-2AC8-46AD-9062-772FBD6A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83" y="2124635"/>
            <a:ext cx="5330955" cy="4057504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Introduction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Post pandemic trends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Small group activity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Introversion versus Extraversion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Wrap-up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endParaRPr lang="en-US" sz="165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9" name="Picture 4" descr="Arrows pointing towards light">
            <a:extLst>
              <a:ext uri="{FF2B5EF4-FFF2-40B4-BE49-F238E27FC236}">
                <a16:creationId xmlns:a16="http://schemas.microsoft.com/office/drawing/2014/main" id="{9187F79C-87A0-44D6-AAE9-80825AB1E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932137" y="2175006"/>
            <a:ext cx="3091019" cy="21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68BA-646F-4570-90F8-12AB10BD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638" y="715606"/>
            <a:ext cx="6726362" cy="969771"/>
          </a:xfrm>
        </p:spPr>
        <p:txBody>
          <a:bodyPr>
            <a:normAutofit fontScale="90000"/>
          </a:bodyPr>
          <a:lstStyle/>
          <a:p>
            <a:r>
              <a:rPr lang="en-CA" dirty="0"/>
              <a:t>POLL 1 - Your predominant Temperament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29C8-8F49-4AF4-9D4D-F745A0AD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CA" sz="2100" dirty="0"/>
              <a:t>What is Your Predominant Temperament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Inquiring Green (MBTI – NT)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Organized Gold (MBTI – SJ)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Resourceful Orange (MBTI – SP)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Authentic Blue (MBTI – NT)</a:t>
            </a:r>
          </a:p>
        </p:txBody>
      </p:sp>
    </p:spTree>
    <p:extLst>
      <p:ext uri="{BB962C8B-B14F-4D97-AF65-F5344CB8AC3E}">
        <p14:creationId xmlns:p14="http://schemas.microsoft.com/office/powerpoint/2010/main" val="389434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1199-C386-4DF6-897B-C927AE182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9854" y="4012731"/>
            <a:ext cx="9448800" cy="428101"/>
          </a:xfrm>
        </p:spPr>
        <p:txBody>
          <a:bodyPr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McKinsey and Company: Future of Work</a:t>
            </a:r>
            <a:endParaRPr lang="en-CA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A21A-0FE7-44A2-B96F-C5D756AD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454" y="2159469"/>
            <a:ext cx="9448800" cy="68580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endParaRPr lang="en-US" b="0" i="0" dirty="0">
              <a:effectLst/>
              <a:latin typeface="Bower"/>
            </a:endParaRPr>
          </a:p>
          <a:p>
            <a:pPr marL="0" indent="0">
              <a:buNone/>
              <a:tabLst>
                <a:tab pos="1620838" algn="l"/>
              </a:tabLst>
            </a:pPr>
            <a:r>
              <a:rPr lang="en-US" b="0" i="0" dirty="0">
                <a:solidFill>
                  <a:srgbClr val="FFFFFF"/>
                </a:solidFill>
                <a:effectLst/>
                <a:latin typeface="McKinsey Sans"/>
              </a:rPr>
              <a:t>Ren</a:t>
            </a:r>
          </a:p>
          <a:p>
            <a:pPr marL="0" indent="0">
              <a:buNone/>
              <a:tabLst>
                <a:tab pos="1620838" algn="l"/>
              </a:tabLst>
            </a:pPr>
            <a:r>
              <a:rPr lang="en-US" sz="18500" b="0" i="0" dirty="0">
                <a:effectLst/>
                <a:latin typeface="McKinsey Sans"/>
              </a:rPr>
              <a:t>COVID-19 has accelerated three broad trends that may reshape work after the pandemic </a:t>
            </a:r>
            <a:r>
              <a:rPr lang="en-US" sz="18500" b="0" i="0" dirty="0">
                <a:solidFill>
                  <a:srgbClr val="FFFFFF"/>
                </a:solidFill>
                <a:effectLst/>
                <a:latin typeface="McKinsey Sans"/>
              </a:rPr>
              <a:t>w</a:t>
            </a:r>
          </a:p>
          <a:p>
            <a:pPr marL="0" indent="0">
              <a:buNone/>
              <a:tabLst>
                <a:tab pos="1620838" algn="l"/>
              </a:tabLst>
            </a:pPr>
            <a:endParaRPr lang="en-US" sz="18500" dirty="0">
              <a:solidFill>
                <a:srgbClr val="FFFFFF"/>
              </a:solidFill>
              <a:latin typeface="McKinsey Sans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EE99A2-AA41-4FD9-88A5-872248AA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94" y="6298795"/>
            <a:ext cx="2105119" cy="5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5AA7-3CFB-4195-B905-A44CA645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According to McKinsey and Company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704D0-593F-4343-83A2-1C95BDCB5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2194561"/>
            <a:ext cx="9523207" cy="4024125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Remote work and virtual meetings are likely to continue albeit less intensely than at the Pandemic</a:t>
            </a:r>
            <a:r>
              <a:rPr lang="en-CA" dirty="0"/>
              <a:t>’s Peak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COVID-19 may propel faster adoption of automation and AI, especially in work arenas with high physical proximity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Jobs with the highest physical proximity are likely to be more disrupted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Bower"/>
            </a:endParaRPr>
          </a:p>
          <a:p>
            <a:pPr marL="514350" indent="-514350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Bower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25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68BA-646F-4570-90F8-12AB10BD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48" y="1248110"/>
            <a:ext cx="6726362" cy="969771"/>
          </a:xfrm>
        </p:spPr>
        <p:txBody>
          <a:bodyPr>
            <a:normAutofit fontScale="90000"/>
          </a:bodyPr>
          <a:lstStyle/>
          <a:p>
            <a:r>
              <a:rPr lang="en-CA" dirty="0"/>
              <a:t>POLL 2 – What do y9u see as the most prevalent trend in terms of the workplace post pandemic?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29C8-8F49-4AF4-9D4D-F745A0AD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30" y="3097437"/>
            <a:ext cx="10820400" cy="4024125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More people working remotely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Faster adoption of automation and AI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More workers needing to switch occupations than before the pandemic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CA" sz="2100" dirty="0"/>
              <a:t>Expand the employer role as a social safety net</a:t>
            </a:r>
          </a:p>
        </p:txBody>
      </p:sp>
    </p:spTree>
    <p:extLst>
      <p:ext uri="{BB962C8B-B14F-4D97-AF65-F5344CB8AC3E}">
        <p14:creationId xmlns:p14="http://schemas.microsoft.com/office/powerpoint/2010/main" val="200259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F774-D705-4730-A2F7-F9C8D3B2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461" y="319119"/>
            <a:ext cx="10820399" cy="1290949"/>
          </a:xfrm>
        </p:spPr>
        <p:txBody>
          <a:bodyPr/>
          <a:lstStyle/>
          <a:p>
            <a:r>
              <a:rPr lang="en-US" dirty="0"/>
              <a:t>According to the Harvard Business Review there are many options being explored: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F875-9921-4B4D-A224-09F830886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314" y="1963532"/>
            <a:ext cx="10490200" cy="955675"/>
          </a:xfrm>
        </p:spPr>
        <p:txBody>
          <a:bodyPr>
            <a:no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People  return to the office and assume a regular 9-5 routine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Clubhouse – office serves as a  social hub where people come in to collaborate, problem solve and socialize.  They return home to do their work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Hoteling or hot desking – employees work from the office but do not have an assigned desk.  Move between meeting rooms, desks, phone booths and lounges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Hub and spoke – employees work in smaller satellite offices closer to their home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Fully virtual – employees work from home or anywhere else they want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279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39225"/>
      </a:accent2>
      <a:accent3>
        <a:srgbClr val="1D82C5"/>
      </a:accent3>
      <a:accent4>
        <a:srgbClr val="7C984A"/>
      </a:accent4>
      <a:accent5>
        <a:srgbClr val="C2AD8D"/>
      </a:accent5>
      <a:accent6>
        <a:srgbClr val="166296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4D9EFF103D764AB871E453D8771B3F" ma:contentTypeVersion="14" ma:contentTypeDescription="Create a new document." ma:contentTypeScope="" ma:versionID="2aca86bc62c40653353c3a5aeaf901e4">
  <xsd:schema xmlns:xsd="http://www.w3.org/2001/XMLSchema" xmlns:xs="http://www.w3.org/2001/XMLSchema" xmlns:p="http://schemas.microsoft.com/office/2006/metadata/properties" xmlns:ns3="61955b12-0091-4588-b47a-cb6d1d74f877" xmlns:ns4="cf1512e2-42d5-4ccf-976c-1f9cf65a9c13" targetNamespace="http://schemas.microsoft.com/office/2006/metadata/properties" ma:root="true" ma:fieldsID="d10d465f451f342f6e791845bb7e8abd" ns3:_="" ns4:_="">
    <xsd:import namespace="61955b12-0091-4588-b47a-cb6d1d74f877"/>
    <xsd:import namespace="cf1512e2-42d5-4ccf-976c-1f9cf65a9c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55b12-0091-4588-b47a-cb6d1d74f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512e2-42d5-4ccf-976c-1f9cf65a9c1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12CB73-AD24-477E-8C1B-B96563A42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55b12-0091-4588-b47a-cb6d1d74f877"/>
    <ds:schemaRef ds:uri="cf1512e2-42d5-4ccf-976c-1f9cf65a9c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B87D33-7611-414F-95C2-1FBDEC95E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12017-D1BE-404B-B827-426321B8B002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61955b12-0091-4588-b47a-cb6d1d74f877"/>
    <ds:schemaRef ds:uri="http://schemas.microsoft.com/office/infopath/2007/PartnerControls"/>
    <ds:schemaRef ds:uri="http://schemas.openxmlformats.org/package/2006/metadata/core-properties"/>
    <ds:schemaRef ds:uri="cf1512e2-42d5-4ccf-976c-1f9cf65a9c1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674</Words>
  <Application>Microsoft Office PowerPoint</Application>
  <PresentationFormat>Widescreen</PresentationFormat>
  <Paragraphs>88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Abadi</vt:lpstr>
      <vt:lpstr>Arial</vt:lpstr>
      <vt:lpstr>Bower</vt:lpstr>
      <vt:lpstr>Calibri</vt:lpstr>
      <vt:lpstr>Calibri Light</vt:lpstr>
      <vt:lpstr>Century Gothic</vt:lpstr>
      <vt:lpstr>Courier New</vt:lpstr>
      <vt:lpstr>McKinsey Sans</vt:lpstr>
      <vt:lpstr>Modern Love</vt:lpstr>
      <vt:lpstr>Wingdings</vt:lpstr>
      <vt:lpstr>Vapor Trail</vt:lpstr>
      <vt:lpstr>1_Vapor Trail</vt:lpstr>
      <vt:lpstr>Theme1</vt:lpstr>
      <vt:lpstr>Welcome!</vt:lpstr>
      <vt:lpstr>Temperament at Work in a Post Pandemic World </vt:lpstr>
      <vt:lpstr>Who we are…</vt:lpstr>
      <vt:lpstr>RoadMap </vt:lpstr>
      <vt:lpstr>POLL 1 - Your predominant Temperament</vt:lpstr>
      <vt:lpstr>McKinsey and Company: Future of Work</vt:lpstr>
      <vt:lpstr>According to McKinsey and Company</vt:lpstr>
      <vt:lpstr>POLL 2 – What do y9u see as the most prevalent trend in terms of the workplace post pandemic? </vt:lpstr>
      <vt:lpstr>According to the Harvard Business Review there are many options being explored:</vt:lpstr>
      <vt:lpstr>CBC Research and Angus Reid Survey</vt:lpstr>
      <vt:lpstr>What would your Temperament’s ideal work environment look like?</vt:lpstr>
      <vt:lpstr>Introvert vs extravert 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Work</dc:title>
  <dc:creator>Susan Geary</dc:creator>
  <cp:lastModifiedBy>Anne Bulstrode</cp:lastModifiedBy>
  <cp:revision>5</cp:revision>
  <cp:lastPrinted>2022-04-07T14:44:54Z</cp:lastPrinted>
  <dcterms:created xsi:type="dcterms:W3CDTF">2022-04-03T00:22:51Z</dcterms:created>
  <dcterms:modified xsi:type="dcterms:W3CDTF">2022-04-07T17:04:50Z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0x010100D54D9EFF103D764AB871E453D8771B3F</vt:lpwstr>
  </property>
</Properties>
</file>